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2" r:id="rId2"/>
  </p:sldMasterIdLst>
  <p:notesMasterIdLst>
    <p:notesMasterId r:id="rId33"/>
  </p:notesMasterIdLst>
  <p:sldIdLst>
    <p:sldId id="256" r:id="rId3"/>
    <p:sldId id="294" r:id="rId4"/>
    <p:sldId id="258" r:id="rId5"/>
    <p:sldId id="259" r:id="rId6"/>
    <p:sldId id="262" r:id="rId7"/>
    <p:sldId id="260" r:id="rId8"/>
    <p:sldId id="261" r:id="rId9"/>
    <p:sldId id="293" r:id="rId10"/>
    <p:sldId id="291" r:id="rId11"/>
    <p:sldId id="292" r:id="rId12"/>
    <p:sldId id="267" r:id="rId13"/>
    <p:sldId id="288" r:id="rId14"/>
    <p:sldId id="289" r:id="rId15"/>
    <p:sldId id="290" r:id="rId16"/>
    <p:sldId id="285" r:id="rId17"/>
    <p:sldId id="286" r:id="rId18"/>
    <p:sldId id="268" r:id="rId19"/>
    <p:sldId id="263" r:id="rId20"/>
    <p:sldId id="270" r:id="rId21"/>
    <p:sldId id="287" r:id="rId22"/>
    <p:sldId id="284" r:id="rId23"/>
    <p:sldId id="282" r:id="rId24"/>
    <p:sldId id="283" r:id="rId25"/>
    <p:sldId id="274" r:id="rId26"/>
    <p:sldId id="275" r:id="rId27"/>
    <p:sldId id="278" r:id="rId28"/>
    <p:sldId id="279" r:id="rId29"/>
    <p:sldId id="280" r:id="rId30"/>
    <p:sldId id="273" r:id="rId31"/>
    <p:sldId id="281" r:id="rId32"/>
  </p:sldIdLst>
  <p:sldSz cx="9144000" cy="6858000" type="screen4x3"/>
  <p:notesSz cx="6858000" cy="9144000"/>
  <p:embeddedFontLst>
    <p:embeddedFont>
      <p:font typeface="Candara" panose="020E050203030302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Merriweather" panose="020B0604020202020204" charset="0"/>
      <p:regular r:id="rId40"/>
      <p:bold r:id="rId41"/>
      <p:italic r:id="rId42"/>
      <p:boldItalic r:id="rId43"/>
    </p:embeddedFont>
    <p:embeddedFont>
      <p:font typeface="Galdeano" panose="020B0604020202020204" charset="0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42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1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934768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112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3658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9000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5157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5879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9766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7610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1647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2447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8516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992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745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1215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3867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4934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5864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2217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5277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43489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6015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98914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88977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6489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Clr>
                <a:srgbClr val="4CE0EA"/>
              </a:buClr>
              <a:buFont typeface="Calibri"/>
              <a:buNone/>
              <a:defRPr sz="5600" b="1" i="0" u="none" strike="noStrike" cap="none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533400" y="3228535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45720" lvl="0" indent="0" algn="r" rtl="0">
              <a:spcBef>
                <a:spcPts val="520"/>
              </a:spcBef>
              <a:buClr>
                <a:schemeClr val="accent3"/>
              </a:buClr>
              <a:buFont typeface="Noto Sans Symbols"/>
              <a:buNone/>
              <a:defRPr sz="2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457200" marR="0" lvl="1" indent="0" algn="ctr" rtl="0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914400" marR="0" lvl="2" indent="0" algn="ctr" rtl="0">
              <a:spcBef>
                <a:spcPts val="420"/>
              </a:spcBef>
              <a:buClr>
                <a:schemeClr val="accent2"/>
              </a:buClr>
              <a:buFont typeface="Noto Sans Symbols"/>
              <a:buNone/>
              <a:defRPr sz="21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371600" marR="0" lvl="3" indent="0" algn="ctr" rtl="0">
              <a:spcBef>
                <a:spcPts val="400"/>
              </a:spcBef>
              <a:buClr>
                <a:schemeClr val="accent3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1828800" marR="0" lvl="4" indent="0" algn="ctr" rtl="0">
              <a:spcBef>
                <a:spcPts val="400"/>
              </a:spcBef>
              <a:buClr>
                <a:schemeClr val="accent4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286000" marR="0" lvl="5" indent="0" algn="ctr" rtl="0">
              <a:spcBef>
                <a:spcPts val="360"/>
              </a:spcBef>
              <a:buClr>
                <a:schemeClr val="accent5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2743200" marR="0" lvl="6" indent="0" algn="ctr" rtl="0">
              <a:spcBef>
                <a:spcPts val="320"/>
              </a:spcBef>
              <a:buClr>
                <a:schemeClr val="accent6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200400" marR="0" lvl="7" indent="0" algn="ctr" rtl="0">
              <a:spcBef>
                <a:spcPts val="320"/>
              </a:spcBef>
              <a:buClr>
                <a:schemeClr val="lt2"/>
              </a:buClr>
              <a:buFont typeface="Merriweather"/>
              <a:buNone/>
              <a:defRPr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3657600" marR="0" lvl="8" indent="0" algn="ctr" rtl="0">
              <a:spcBef>
                <a:spcPts val="280"/>
              </a:spcBef>
              <a:buClr>
                <a:schemeClr val="lt2"/>
              </a:buClr>
              <a:buFont typeface="Merriweather"/>
              <a:buNone/>
              <a:defRPr sz="14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D0E9E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D0E9E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1001823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725883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D0E9E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99165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45027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36690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4126220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126959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25278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182697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2119072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smtClean="0">
                <a:solidFill>
                  <a:srgbClr val="035C75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>
              <a:solidFill>
                <a:srgbClr val="035C75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274266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65000" sy="65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-9525" y="-7144"/>
            <a:ext cx="9163049" cy="1041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4" y="365"/>
                </a:moveTo>
                <a:lnTo>
                  <a:pt x="52848" y="0"/>
                </a:lnTo>
                <a:cubicBezTo>
                  <a:pt x="57089" y="18475"/>
                  <a:pt x="79584" y="67134"/>
                  <a:pt x="90935" y="67134"/>
                </a:cubicBezTo>
                <a:cubicBezTo>
                  <a:pt x="102286" y="67134"/>
                  <a:pt x="114885" y="27804"/>
                  <a:pt x="119875" y="10060"/>
                </a:cubicBezTo>
                <a:lnTo>
                  <a:pt x="120000" y="38963"/>
                </a:lnTo>
                <a:cubicBezTo>
                  <a:pt x="117879" y="47012"/>
                  <a:pt x="104282" y="80670"/>
                  <a:pt x="89438" y="80304"/>
                </a:cubicBezTo>
                <a:cubicBezTo>
                  <a:pt x="74594" y="79939"/>
                  <a:pt x="45841" y="30182"/>
                  <a:pt x="30935" y="36768"/>
                </a:cubicBezTo>
                <a:cubicBezTo>
                  <a:pt x="15592" y="38231"/>
                  <a:pt x="5613" y="88170"/>
                  <a:pt x="0" y="120000"/>
                </a:cubicBezTo>
                <a:lnTo>
                  <a:pt x="124" y="365"/>
                </a:lnTo>
                <a:close/>
              </a:path>
            </a:pathLst>
          </a:custGeom>
          <a:gradFill>
            <a:gsLst>
              <a:gs pos="0">
                <a:srgbClr val="0079AD">
                  <a:alpha val="44705"/>
                </a:srgbClr>
              </a:gs>
              <a:gs pos="100000">
                <a:srgbClr val="00E9F7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4381500" y="-7144"/>
            <a:ext cx="4762499" cy="6381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cubicBezTo>
                  <a:pt x="6960" y="20571"/>
                  <a:pt x="46720" y="107495"/>
                  <a:pt x="66720" y="113747"/>
                </a:cubicBezTo>
                <a:cubicBezTo>
                  <a:pt x="86720" y="120000"/>
                  <a:pt x="111120" y="56268"/>
                  <a:pt x="120000" y="37512"/>
                </a:cubicBezTo>
                <a:lnTo>
                  <a:pt x="120000" y="12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803"/>
                </a:srgbClr>
              </a:gs>
              <a:gs pos="80000">
                <a:srgbClr val="0099E4">
                  <a:alpha val="44705"/>
                </a:srgbClr>
              </a:gs>
              <a:gs pos="100000">
                <a:srgbClr val="0099E4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57200" y="7040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lt2"/>
              </a:buClr>
              <a:buFont typeface="Calibri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17475" algn="l" rtl="0">
              <a:spcBef>
                <a:spcPts val="520"/>
              </a:spcBef>
              <a:buClr>
                <a:schemeClr val="accent3"/>
              </a:buClr>
              <a:buSzPct val="9500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640080" marR="0" lvl="1" indent="-129540" algn="l" rtl="0">
              <a:spcBef>
                <a:spcPts val="48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sz="24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914400" marR="0" lvl="2" indent="-160655" algn="l" rtl="0">
              <a:spcBef>
                <a:spcPts val="420"/>
              </a:spcBef>
              <a:buClr>
                <a:schemeClr val="accent2"/>
              </a:buClr>
              <a:buSzPct val="70000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188720" marR="0" lvl="3" indent="-128269" algn="l" rtl="0">
              <a:spcBef>
                <a:spcPts val="400"/>
              </a:spcBef>
              <a:buClr>
                <a:schemeClr val="accent3"/>
              </a:buClr>
              <a:buSzPct val="64999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1463040" marR="0" lvl="4" indent="-135889" algn="l" rtl="0">
              <a:spcBef>
                <a:spcPts val="400"/>
              </a:spcBef>
              <a:buClr>
                <a:schemeClr val="accent4"/>
              </a:buClr>
              <a:buSzPct val="64999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1737360" marR="0" lvl="5" indent="-121920" algn="l" rtl="0">
              <a:spcBef>
                <a:spcPts val="360"/>
              </a:spcBef>
              <a:buClr>
                <a:schemeClr val="accent5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1920240" marR="0" lvl="6" indent="-111760" algn="l" rtl="0">
              <a:spcBef>
                <a:spcPts val="320"/>
              </a:spcBef>
              <a:buClr>
                <a:schemeClr val="accent6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2194560" marR="0" lvl="7" indent="-86360" algn="l" rtl="0">
              <a:spcBef>
                <a:spcPts val="320"/>
              </a:spcBef>
              <a:buClr>
                <a:schemeClr val="lt2"/>
              </a:buClr>
              <a:buSzPct val="100000"/>
              <a:buFont typeface="Merriweather"/>
              <a:buChar char="•"/>
              <a:defRPr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2468880" marR="0" lvl="8" indent="-93979" algn="l" rtl="0">
              <a:spcBef>
                <a:spcPts val="280"/>
              </a:spcBef>
              <a:buClr>
                <a:schemeClr val="lt2"/>
              </a:buClr>
              <a:buSzPct val="100000"/>
              <a:buFont typeface="Merriweather"/>
              <a:buChar char="•"/>
              <a:defRPr sz="14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 b="0" i="0" u="none" strike="noStrike" cap="none">
              <a:solidFill>
                <a:srgbClr val="D0E9E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7" name="Shape 17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8" name="Shape 18"/>
            <p:cNvSpPr/>
            <p:nvPr/>
          </p:nvSpPr>
          <p:spPr>
            <a:xfrm rot="-164308">
              <a:off x="-19044" y="216549"/>
              <a:ext cx="9163050" cy="6492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9876"/>
                  </a:moveTo>
                  <a:cubicBezTo>
                    <a:pt x="5862" y="83943"/>
                    <a:pt x="19189" y="31279"/>
                    <a:pt x="33430" y="32075"/>
                  </a:cubicBezTo>
                  <a:cubicBezTo>
                    <a:pt x="47671" y="32872"/>
                    <a:pt x="71018" y="120000"/>
                    <a:pt x="85446" y="114654"/>
                  </a:cubicBezTo>
                  <a:cubicBezTo>
                    <a:pt x="99875" y="109308"/>
                    <a:pt x="112806" y="23886"/>
                    <a:pt x="120000" y="0"/>
                  </a:cubicBezTo>
                </a:path>
              </a:pathLst>
            </a:custGeom>
            <a:noFill/>
            <a:ln w="10775" cap="flat" cmpd="sng">
              <a:solidFill>
                <a:srgbClr val="09B6BE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9" name="Shape 19"/>
            <p:cNvSpPr/>
            <p:nvPr/>
          </p:nvSpPr>
          <p:spPr>
            <a:xfrm rot="-164308">
              <a:off x="-14309" y="290002"/>
              <a:ext cx="9175812" cy="5303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2857"/>
                  </a:moveTo>
                  <a:cubicBezTo>
                    <a:pt x="5681" y="90913"/>
                    <a:pt x="19791" y="30070"/>
                    <a:pt x="34089" y="32037"/>
                  </a:cubicBezTo>
                  <a:cubicBezTo>
                    <a:pt x="48387" y="34004"/>
                    <a:pt x="71467" y="120000"/>
                    <a:pt x="85785" y="114660"/>
                  </a:cubicBezTo>
                  <a:cubicBezTo>
                    <a:pt x="100104" y="109320"/>
                    <a:pt x="112882" y="23887"/>
                    <a:pt x="120000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D0E9ED"/>
                </a:solidFill>
                <a:latin typeface="Merriweather"/>
                <a:ea typeface="Merriweather"/>
                <a:cs typeface="Merriweather"/>
                <a:sym typeface="Merriweather"/>
              </a:rPr>
              <a:t>‹#›</a:t>
            </a:fld>
            <a:endParaRPr lang="en-GB" sz="1200" b="0" i="0" u="none" strike="noStrike" cap="none">
              <a:solidFill>
                <a:srgbClr val="D0E9ED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574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Relationship Id="rId9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5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subTitle" idx="1"/>
          </p:nvPr>
        </p:nvSpPr>
        <p:spPr>
          <a:xfrm>
            <a:off x="4718305" y="2636910"/>
            <a:ext cx="4178808" cy="636641"/>
          </a:xfrm>
          <a:prstGeom prst="rect">
            <a:avLst/>
          </a:prstGeom>
          <a:noFill/>
          <a:ln>
            <a:noFill/>
          </a:ln>
        </p:spPr>
        <p:txBody>
          <a:bodyPr lIns="0" tIns="45700" rIns="18275" bIns="45700" anchor="t" anchorCtr="0">
            <a:noAutofit/>
          </a:bodyPr>
          <a:lstStyle/>
          <a:p>
            <a:pPr marL="0" marR="45720" lvl="0" indent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GB" sz="2600" b="0" i="0" u="none" strike="noStrike" cap="none" dirty="0">
                <a:solidFill>
                  <a:schemeClr val="lt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Margaret </a:t>
            </a:r>
            <a:r>
              <a:rPr lang="en-GB" sz="2600" b="0" i="0" u="none" strike="noStrike" cap="none" dirty="0" smtClean="0">
                <a:solidFill>
                  <a:schemeClr val="lt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Pritchard Houston</a:t>
            </a:r>
            <a:endParaRPr lang="en-GB" sz="2600" b="0" i="0" u="none" strike="noStrike" cap="none" dirty="0">
              <a:solidFill>
                <a:schemeClr val="lt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</p:txBody>
      </p:sp>
      <p:pic>
        <p:nvPicPr>
          <p:cNvPr id="116" name="Shape 116" descr="http://www.spiritualchild.co.uk/15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7531" y="1742754"/>
            <a:ext cx="4224469" cy="3168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7" name="Shape 117"/>
          <p:cNvSpPr txBox="1"/>
          <p:nvPr/>
        </p:nvSpPr>
        <p:spPr>
          <a:xfrm>
            <a:off x="6336792" y="3555145"/>
            <a:ext cx="2679192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GB" sz="1600" dirty="0">
                <a:solidFill>
                  <a:schemeClr val="lt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Picture: Victoria Goodman,</a:t>
            </a:r>
          </a:p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GB" sz="1600" dirty="0">
                <a:solidFill>
                  <a:schemeClr val="lt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The Spiritual Child Network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1791"/>
            <a:ext cx="9144000" cy="179620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64336" y="637815"/>
            <a:ext cx="7851648" cy="1828800"/>
          </a:xfrm>
        </p:spPr>
        <p:txBody>
          <a:bodyPr/>
          <a:lstStyle/>
          <a:p>
            <a:r>
              <a:rPr lang="en-GB" sz="5200" dirty="0" smtClean="0">
                <a:latin typeface="Candara" panose="020E0502030303020204" pitchFamily="34" charset="0"/>
              </a:rPr>
              <a:t>Pray and Play Corners and Busy Bags</a:t>
            </a:r>
            <a:endParaRPr lang="en-GB" sz="52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5059524"/>
            <a:ext cx="9144793" cy="1798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338" y="325980"/>
            <a:ext cx="3550158" cy="473354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642616" y="905256"/>
            <a:ext cx="2980944" cy="7223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ndara" panose="020E0502030303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642616" y="2167128"/>
            <a:ext cx="2779776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ndara" panose="020E050203030302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642616" y="3310128"/>
            <a:ext cx="3346704" cy="6766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7295" y="1025816"/>
            <a:ext cx="1984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ndara" panose="020E0502030303020204" pitchFamily="34" charset="0"/>
              </a:rPr>
              <a:t>Secular toys</a:t>
            </a:r>
            <a:endParaRPr lang="en-GB" dirty="0">
              <a:latin typeface="Candara" panose="020E05020303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7295" y="2379052"/>
            <a:ext cx="1773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ndara" panose="020E0502030303020204" pitchFamily="34" charset="0"/>
              </a:rPr>
              <a:t>Broken toys</a:t>
            </a:r>
            <a:endParaRPr lang="en-GB" dirty="0">
              <a:latin typeface="Candara" panose="020E0502030303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7295" y="3498973"/>
            <a:ext cx="1993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ndara" panose="020E0502030303020204" pitchFamily="34" charset="0"/>
              </a:rPr>
              <a:t>No organisation</a:t>
            </a:r>
            <a:endParaRPr lang="en-GB" dirty="0">
              <a:latin typeface="Candara" panose="020E0502030303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3544" y="4155834"/>
            <a:ext cx="3931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ndara" panose="020E0502030303020204" pitchFamily="34" charset="0"/>
              </a:rPr>
              <a:t>Probably also in a dusty back corner of the church, and maybe decorated with a 30-year-old faded banner …</a:t>
            </a:r>
            <a:endParaRPr lang="en-GB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35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GB" sz="5000" b="0" i="0" u="none" strike="noStrike" cap="none" dirty="0">
                <a:solidFill>
                  <a:schemeClr val="dk2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Pray and Play – in church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Break the vicious cycle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Engage the child in symbols and imagery of faith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Story, liturgy, season</a:t>
            </a:r>
            <a:endParaRPr lang="en-GB" sz="260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Within sight of the altar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Room for parents and carers</a:t>
            </a:r>
          </a:p>
          <a:p>
            <a:pPr marL="274320" marR="0" lvl="0" indent="-274320" algn="l" rtl="0">
              <a:spcBef>
                <a:spcPts val="520"/>
              </a:spcBef>
              <a:buClr>
                <a:schemeClr val="accent3"/>
              </a:buClr>
              <a:buSzPct val="25000"/>
              <a:buFont typeface="Noto Sans Symbols"/>
              <a:buNone/>
            </a:pPr>
            <a:endParaRPr sz="260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5059524"/>
            <a:ext cx="9144793" cy="179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59524"/>
            <a:ext cx="9144793" cy="1798476"/>
          </a:xfrm>
          <a:prstGeom prst="rect">
            <a:avLst/>
          </a:prstGeom>
        </p:spPr>
      </p:pic>
      <p:pic>
        <p:nvPicPr>
          <p:cNvPr id="134" name="Shape 134" descr="17623909868_23e9b77927_z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643" y="216330"/>
            <a:ext cx="3202686" cy="47488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15104" t="11673" r="1415" b="22980"/>
          <a:stretch/>
        </p:blipFill>
        <p:spPr>
          <a:xfrm>
            <a:off x="4818888" y="240793"/>
            <a:ext cx="3968495" cy="56479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Shape 152" descr="http://www.spiritualchild.co.uk/15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5688" y="568179"/>
            <a:ext cx="7068312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 txBox="1"/>
          <p:nvPr/>
        </p:nvSpPr>
        <p:spPr>
          <a:xfrm>
            <a:off x="189742" y="198847"/>
            <a:ext cx="434568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Photo: Spiritual Child Network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3" y="5059524"/>
            <a:ext cx="9144793" cy="179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76030"/>
            <a:ext cx="9144793" cy="17984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" y="283464"/>
            <a:ext cx="3486150" cy="464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34" y="283464"/>
            <a:ext cx="3833622" cy="5111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 descr="pray-and-play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7128" y="147990"/>
            <a:ext cx="6784848" cy="46343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7" name="Shape 147"/>
          <p:cNvSpPr txBox="1"/>
          <p:nvPr/>
        </p:nvSpPr>
        <p:spPr>
          <a:xfrm>
            <a:off x="5469284" y="5000592"/>
            <a:ext cx="2751152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 smtClean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Picture: </a:t>
            </a:r>
            <a:r>
              <a:rPr lang="en-GB" sz="1800" dirty="0" err="1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Eona</a:t>
            </a: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 Bell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3" y="5111496"/>
            <a:ext cx="9144793" cy="174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76030"/>
            <a:ext cx="9144793" cy="1798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8565" t="18353"/>
          <a:stretch/>
        </p:blipFill>
        <p:spPr>
          <a:xfrm>
            <a:off x="3584448" y="329184"/>
            <a:ext cx="5466588" cy="4881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04672" y="329184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ndara" panose="020E0502030303020204" pitchFamily="34" charset="0"/>
              </a:rPr>
              <a:t>Photo: St John’s Church,</a:t>
            </a:r>
          </a:p>
          <a:p>
            <a:r>
              <a:rPr lang="en-GB" dirty="0" smtClean="0">
                <a:latin typeface="Candara" panose="020E0502030303020204" pitchFamily="34" charset="0"/>
              </a:rPr>
              <a:t>Tisbury, Wiltshire</a:t>
            </a:r>
            <a:endParaRPr lang="en-GB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92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 descr="17811676505_90841e44fb_z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7208" y="295002"/>
            <a:ext cx="6154705" cy="44324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76030"/>
            <a:ext cx="9144793" cy="17984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8" y="560178"/>
            <a:ext cx="1490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Candara" panose="020E0502030303020204" pitchFamily="34" charset="0"/>
                <a:cs typeface="Times New Roman" panose="02020603050405020304" pitchFamily="18" charset="0"/>
              </a:rPr>
              <a:t>Story</a:t>
            </a:r>
            <a:endParaRPr lang="en-GB" sz="3200" b="1" dirty="0"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69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Shape 146" descr="pray-and-play3.jpg"/>
          <p:cNvPicPr preferRelativeResize="0"/>
          <p:nvPr/>
        </p:nvPicPr>
        <p:blipFill rotWithShape="1">
          <a:blip r:embed="rId3">
            <a:alphaModFix/>
          </a:blip>
          <a:srcRect l="8858" t="19685" r="13583" b="5511"/>
          <a:stretch/>
        </p:blipFill>
        <p:spPr>
          <a:xfrm>
            <a:off x="1618489" y="236262"/>
            <a:ext cx="6400800" cy="45917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7" name="Shape 147"/>
          <p:cNvSpPr txBox="1"/>
          <p:nvPr/>
        </p:nvSpPr>
        <p:spPr>
          <a:xfrm>
            <a:off x="5664764" y="5302344"/>
            <a:ext cx="2751152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 smtClean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Picture: </a:t>
            </a:r>
            <a:r>
              <a:rPr lang="en-GB" sz="1800" dirty="0" err="1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Eona</a:t>
            </a: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 Bell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3" y="5184648"/>
            <a:ext cx="9144793" cy="167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2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Shape 184" descr="http://www.spiritualchild.co.uk/15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4810" y="1002753"/>
            <a:ext cx="6729983" cy="4956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7" name="Shape 187"/>
          <p:cNvSpPr txBox="1"/>
          <p:nvPr/>
        </p:nvSpPr>
        <p:spPr>
          <a:xfrm>
            <a:off x="82652" y="252945"/>
            <a:ext cx="826581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dirty="0" smtClean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Photo: </a:t>
            </a:r>
            <a:r>
              <a:rPr lang="en-GB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Victoria Goodman, Spiritual Child Network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http://www.spiritualchild.co.uk/cahsacredspace.html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59524"/>
            <a:ext cx="9144793" cy="179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75" y="82296"/>
            <a:ext cx="7385212" cy="4910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59524"/>
            <a:ext cx="9144793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2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544" y="0"/>
            <a:ext cx="6903720" cy="49326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59524"/>
            <a:ext cx="9144793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6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-53824"/>
            <a:ext cx="7571232" cy="51133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5059524"/>
            <a:ext cx="9144793" cy="17984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25512" y="274320"/>
            <a:ext cx="1618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andara" panose="020E0502030303020204" pitchFamily="34" charset="0"/>
              </a:rPr>
              <a:t>Liturgy</a:t>
            </a:r>
            <a:endParaRPr lang="en-GB" sz="3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03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Shape 186" descr="http://www.spiritualchild.co.uk/16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6465" y="832104"/>
            <a:ext cx="5925312" cy="4535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7" name="Shape 187"/>
          <p:cNvSpPr txBox="1"/>
          <p:nvPr/>
        </p:nvSpPr>
        <p:spPr>
          <a:xfrm>
            <a:off x="0" y="68031"/>
            <a:ext cx="826581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Photos: Victoria Goodman, Spiritual Child Network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http://www.spiritualchild.co.uk/cahsacredspace.html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40323" y="4500366"/>
            <a:ext cx="2825496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bg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Note how nothing is breakable or flammable!</a:t>
            </a:r>
            <a:endParaRPr lang="en-GB" sz="2400" dirty="0">
              <a:solidFill>
                <a:schemeClr val="bg1"/>
              </a:solidFill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00531"/>
            <a:ext cx="9144793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3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hape 185" descr="http://www.spiritualchild.co.uk/15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949" y="754883"/>
            <a:ext cx="7098051" cy="53138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7" name="Shape 187"/>
          <p:cNvSpPr txBox="1"/>
          <p:nvPr/>
        </p:nvSpPr>
        <p:spPr>
          <a:xfrm>
            <a:off x="0" y="108552"/>
            <a:ext cx="826581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Photos: Victoria Goodman, Spiritual Child Network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http://www.spiritualchild.co.uk/cahsacredspace.html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59524"/>
            <a:ext cx="9144793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8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Shape 193" descr="http://www.spiritualchild.co.uk/16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2145" y="329184"/>
            <a:ext cx="7187184" cy="4608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3" y="5059524"/>
            <a:ext cx="9144793" cy="179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hape 159" descr="http://linkopingsdomkyrka.se/images/made/uploads/photos/232/barnens_altarskap_1__medium_640_400_s_c1_center_cent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136171"/>
            <a:ext cx="6096000" cy="38099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0" name="Shape 160"/>
          <p:cNvSpPr txBox="1"/>
          <p:nvPr/>
        </p:nvSpPr>
        <p:spPr>
          <a:xfrm>
            <a:off x="273996" y="4483451"/>
            <a:ext cx="3985515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4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http://linkopingsdomkyrka.se/barnens-altarskap</a:t>
            </a:r>
          </a:p>
        </p:txBody>
      </p:sp>
      <p:pic>
        <p:nvPicPr>
          <p:cNvPr id="158" name="Shape 158" descr="http://linkopingsdomkyrka.se/uploads/photos/232/dsc00689-fix__medium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0304" y="2832817"/>
            <a:ext cx="4883696" cy="3449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059523"/>
            <a:ext cx="9144793" cy="179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395536" y="76367"/>
            <a:ext cx="1995678" cy="666561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GB" sz="3200" b="1" i="0" u="none" strike="noStrike" cap="none" dirty="0" smtClean="0"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Season</a:t>
            </a:r>
            <a:endParaRPr lang="en-GB" sz="3200" b="1" i="0" u="none" strike="noStrike" cap="none" dirty="0"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</p:txBody>
      </p:sp>
      <p:pic>
        <p:nvPicPr>
          <p:cNvPr id="207" name="Shape 207" descr="http://www.spiritualchild.co.uk/35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536" y="927594"/>
            <a:ext cx="3024335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9" name="Shape 209"/>
          <p:cNvSpPr txBox="1"/>
          <p:nvPr/>
        </p:nvSpPr>
        <p:spPr>
          <a:xfrm>
            <a:off x="4103383" y="224981"/>
            <a:ext cx="5188535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http://www.spiritualchild.co.uk/cahresponse.html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251" y="900337"/>
            <a:ext cx="5376597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93" y="5081400"/>
            <a:ext cx="9144793" cy="179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55" y="0"/>
            <a:ext cx="8143457" cy="53492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59524"/>
            <a:ext cx="9144793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1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32" y="152262"/>
            <a:ext cx="4249280" cy="31884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936" y="1842805"/>
            <a:ext cx="4479036" cy="35007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3" y="5059524"/>
            <a:ext cx="9144793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8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25" y="1435139"/>
            <a:ext cx="5109210" cy="3831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49732" y="173164"/>
            <a:ext cx="3324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andara" panose="020E0502030303020204" pitchFamily="34" charset="0"/>
              </a:rPr>
              <a:t>Liturgy Boxes</a:t>
            </a:r>
            <a:endParaRPr lang="en-GB" sz="3600" dirty="0"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14416" y="1296729"/>
            <a:ext cx="31821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ndara" panose="020E0502030303020204" pitchFamily="34" charset="0"/>
              </a:rPr>
              <a:t>Gathering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ndara" panose="020E0502030303020204" pitchFamily="34" charset="0"/>
              </a:rPr>
              <a:t>Prayer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ndara" panose="020E0502030303020204" pitchFamily="34" charset="0"/>
              </a:rPr>
              <a:t>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ndara" panose="020E0502030303020204" pitchFamily="34" charset="0"/>
              </a:rPr>
              <a:t>Flags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ndara" panose="020E0502030303020204" pitchFamily="34" charset="0"/>
              </a:rPr>
              <a:t>Cubes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ndara" panose="020E0502030303020204" pitchFamily="34" charset="0"/>
              </a:rPr>
              <a:t>Egg cups/toy bread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ndara" panose="020E0502030303020204" pitchFamily="34" charset="0"/>
              </a:rPr>
              <a:t>Lamb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ndara" panose="020E0502030303020204" pitchFamily="34" charset="0"/>
              </a:rPr>
              <a:t>Tips for parents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88808"/>
            <a:ext cx="7571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Galdeano" panose="020B0604020202020204" charset="0"/>
              </a:rPr>
              <a:t>http://</a:t>
            </a:r>
            <a:r>
              <a:rPr lang="en-GB" sz="2400" dirty="0">
                <a:latin typeface="Candara" panose="020E0502030303020204" pitchFamily="34" charset="0"/>
              </a:rPr>
              <a:t>spiritualchild.co.uk/liturgyboxes.html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5059524"/>
            <a:ext cx="9144793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6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448" y="74199"/>
            <a:ext cx="7507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ndara" panose="020E0502030303020204" pitchFamily="34" charset="0"/>
              </a:rPr>
              <a:t>Into KS1 …</a:t>
            </a:r>
            <a:endParaRPr lang="en-GB" sz="2800" dirty="0"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448" y="579391"/>
            <a:ext cx="440740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Candara" panose="020E0502030303020204" pitchFamily="34" charset="0"/>
              </a:rPr>
              <a:t>Blank paper – “Pew Art” can be highly spiritually nourishing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Candara" panose="020E0502030303020204" pitchFamily="34" charset="0"/>
              </a:rPr>
              <a:t>A word search/crossword/</a:t>
            </a:r>
            <a:r>
              <a:rPr lang="en-GB" sz="2200" dirty="0" err="1" smtClean="0">
                <a:latin typeface="Candara" panose="020E0502030303020204" pitchFamily="34" charset="0"/>
              </a:rPr>
              <a:t>etc</a:t>
            </a:r>
            <a:r>
              <a:rPr lang="en-GB" sz="2200" dirty="0">
                <a:latin typeface="Candara" panose="020E0502030303020204" pitchFamily="34" charset="0"/>
              </a:rPr>
              <a:t>: </a:t>
            </a:r>
            <a:r>
              <a:rPr lang="en-GB" sz="2200" dirty="0">
                <a:solidFill>
                  <a:schemeClr val="tx1"/>
                </a:solidFill>
                <a:latin typeface="Candara" panose="020E0502030303020204" pitchFamily="34" charset="0"/>
              </a:rPr>
              <a:t>http://puzzlemaker.discoveryeducation.com</a:t>
            </a:r>
            <a:r>
              <a:rPr lang="en-GB" sz="2200" dirty="0" smtClean="0">
                <a:solidFill>
                  <a:schemeClr val="tx1"/>
                </a:solidFill>
                <a:latin typeface="Candara" panose="020E0502030303020204" pitchFamily="34" charset="0"/>
              </a:rPr>
              <a:t>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Candara" panose="020E0502030303020204" pitchFamily="34" charset="0"/>
              </a:rPr>
              <a:t>A Treasure Hunt with images of items in your church</a:t>
            </a:r>
          </a:p>
          <a:p>
            <a:pPr algn="r"/>
            <a:endParaRPr lang="en-GB" sz="1200" dirty="0" smtClean="0">
              <a:latin typeface="Candara" panose="020E0502030303020204" pitchFamily="34" charset="0"/>
            </a:endParaRPr>
          </a:p>
          <a:p>
            <a:pPr algn="r"/>
            <a:r>
              <a:rPr lang="en-GB" sz="1200" dirty="0" smtClean="0">
                <a:latin typeface="Candara" panose="020E0502030303020204" pitchFamily="34" charset="0"/>
              </a:rPr>
              <a:t>http</a:t>
            </a:r>
            <a:r>
              <a:rPr lang="en-GB" sz="1200" dirty="0">
                <a:latin typeface="Candara" panose="020E0502030303020204" pitchFamily="34" charset="0"/>
              </a:rPr>
              <a:t>://www.the-sunday-paper.com/index.html</a:t>
            </a:r>
            <a:endParaRPr lang="en-GB" sz="1200" dirty="0" smtClean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Candara" panose="020E0502030303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153" y="597419"/>
            <a:ext cx="4072772" cy="49455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" y="5059524"/>
            <a:ext cx="9144793" cy="17984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536" y="3456777"/>
            <a:ext cx="2847499" cy="294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242375" y="328493"/>
            <a:ext cx="8229600" cy="572688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GB" sz="5000" b="0" i="0" u="none" strike="noStrike" cap="none" dirty="0">
                <a:solidFill>
                  <a:schemeClr val="dk2"/>
                </a:solidFill>
                <a:latin typeface="Candara" panose="020E0502030303020204" pitchFamily="34" charset="0"/>
                <a:ea typeface="Calibri"/>
                <a:cs typeface="Calibri"/>
                <a:sym typeface="Calibri"/>
              </a:rPr>
              <a:t>Linking Church and Home</a:t>
            </a:r>
          </a:p>
        </p:txBody>
      </p:sp>
      <p:pic>
        <p:nvPicPr>
          <p:cNvPr id="234" name="Shape 234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933" y="1064635"/>
            <a:ext cx="1824208" cy="2521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Shape 235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2576" y="1063008"/>
            <a:ext cx="1828800" cy="2523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9328" y="1042792"/>
            <a:ext cx="1855440" cy="2543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 descr="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82720" y="1042792"/>
            <a:ext cx="1899765" cy="2541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 descr="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89328" y="3694176"/>
            <a:ext cx="1855440" cy="2381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Shape 239" descr="Imag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82720" y="3694176"/>
            <a:ext cx="1899765" cy="2381672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Shape 240"/>
          <p:cNvSpPr txBox="1"/>
          <p:nvPr/>
        </p:nvSpPr>
        <p:spPr>
          <a:xfrm>
            <a:off x="863016" y="4103420"/>
            <a:ext cx="2919119" cy="110175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https://camillelebronpowell.wordpress.com/2013/03/18</a:t>
            </a:r>
            <a:r>
              <a:rPr lang="en-GB" sz="1800" dirty="0" smtClean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/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dirty="0" smtClean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holy-week-box</a:t>
            </a:r>
            <a:r>
              <a:rPr lang="en-GB" sz="1800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0" y="5614416"/>
            <a:ext cx="9144793" cy="1464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4178808" cy="721425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GB" sz="5000" b="0" i="0" u="none" strike="noStrike" cap="none" dirty="0">
                <a:solidFill>
                  <a:schemeClr val="dk2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Lent in a Bag</a:t>
            </a:r>
          </a:p>
        </p:txBody>
      </p:sp>
      <p:sp>
        <p:nvSpPr>
          <p:cNvPr id="245" name="Shape 245"/>
          <p:cNvSpPr txBox="1">
            <a:spLocks noGrp="1"/>
          </p:cNvSpPr>
          <p:nvPr>
            <p:ph idx="1"/>
          </p:nvPr>
        </p:nvSpPr>
        <p:spPr>
          <a:xfrm>
            <a:off x="489204" y="1295400"/>
            <a:ext cx="4114800" cy="43891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Sand, rock, candle, human figure.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Reflections included for each item.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Suggestions for how to use the items and reflections. </a:t>
            </a:r>
          </a:p>
          <a:p>
            <a:pPr marL="274320" marR="0" lvl="0" indent="-274320" algn="l" rtl="0">
              <a:spcBef>
                <a:spcPts val="520"/>
              </a:spcBef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http://www.buildfaith.org/2013/02/08/lent-in-a-bag/</a:t>
            </a:r>
          </a:p>
        </p:txBody>
      </p:sp>
      <p:pic>
        <p:nvPicPr>
          <p:cNvPr id="247" name="Shape 247" descr="Lent in ba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0032" y="1628800"/>
            <a:ext cx="3756645" cy="300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3" y="5166361"/>
            <a:ext cx="9144793" cy="1691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460374" y="177357"/>
            <a:ext cx="7886700" cy="666561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GB" sz="3200" b="1" i="0" u="none" strike="noStrike" cap="none" dirty="0"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Sacred Space Starter Kits</a:t>
            </a:r>
          </a:p>
        </p:txBody>
      </p:sp>
      <p:sp>
        <p:nvSpPr>
          <p:cNvPr id="268" name="Shape 268"/>
          <p:cNvSpPr txBox="1">
            <a:spLocks noGrp="1"/>
          </p:cNvSpPr>
          <p:nvPr>
            <p:ph idx="1"/>
          </p:nvPr>
        </p:nvSpPr>
        <p:spPr>
          <a:xfrm>
            <a:off x="619506" y="860937"/>
            <a:ext cx="7886700" cy="1938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A candle or </a:t>
            </a:r>
            <a:r>
              <a:rPr lang="en-GB" sz="2600" b="0" i="0" u="none" strike="noStrike" cap="none" dirty="0" err="1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tealight</a:t>
            </a: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 (electric is preferable with littles)</a:t>
            </a:r>
            <a:endParaRPr lang="en-GB" sz="260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A stress ball with a globe pattern (hold it while you offer prayers for the world)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A wooden egg cup and piece of toy bread</a:t>
            </a:r>
          </a:p>
          <a:p>
            <a:pPr marL="274320" marR="0" lvl="0" indent="-274320" algn="l" rtl="0">
              <a:spcBef>
                <a:spcPts val="520"/>
              </a:spcBef>
              <a:buClr>
                <a:schemeClr val="accent3"/>
              </a:buClr>
              <a:buSzPct val="95000"/>
              <a:buFont typeface="Noto Sans Symbols"/>
              <a:buNone/>
            </a:pPr>
            <a:endParaRPr sz="2600" b="0" i="0" u="none" strike="noStrike" cap="none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69" name="Shape 269" descr="http://www.ilikechickens.co.uk/images/wooden-egg-cups-set-of-4-p555-4094_imag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3316" y="2567166"/>
            <a:ext cx="1971340" cy="240679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Shape 270" descr="Meinl NINOSET102 Bread Shaker Kit"/>
          <p:cNvSpPr/>
          <p:nvPr/>
        </p:nvSpPr>
        <p:spPr>
          <a:xfrm>
            <a:off x="155575" y="-144463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1" name="Shape 271" descr="Meinl NINOSET102 Bread Shaker Kit"/>
          <p:cNvSpPr/>
          <p:nvPr/>
        </p:nvSpPr>
        <p:spPr>
          <a:xfrm>
            <a:off x="155575" y="-144463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72" name="Shape 272" descr="https://encrypted-tbn3.gstatic.com/shopping?q=tbn:ANd9GcQm-GoZJ_c3scgN3UOKvSgKUl-qiZ7Pra2CN3BAzY5tLoWo3xAQ&amp;usqp=CA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8816" y="2567166"/>
            <a:ext cx="2441321" cy="2406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Shape 273" descr="http://www.thinkbiggrowfast.net/wp-content/uploads/2012/07/stress-ball-globe.jpg"/>
          <p:cNvPicPr preferRelativeResize="0"/>
          <p:nvPr/>
        </p:nvPicPr>
        <p:blipFill rotWithShape="1">
          <a:blip r:embed="rId5">
            <a:alphaModFix/>
          </a:blip>
          <a:srcRect l="12062" r="30156"/>
          <a:stretch/>
        </p:blipFill>
        <p:spPr>
          <a:xfrm>
            <a:off x="2339751" y="2567166"/>
            <a:ext cx="2088232" cy="2406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Shape 274" descr="https://my3boysandi.files.wordpress.com/2008/01/short-tea-light-candle.jpg"/>
          <p:cNvPicPr preferRelativeResize="0"/>
          <p:nvPr/>
        </p:nvPicPr>
        <p:blipFill rotWithShape="1">
          <a:blip r:embed="rId6">
            <a:alphaModFix/>
          </a:blip>
          <a:srcRect l="13858" t="11339" r="13857" b="25512"/>
          <a:stretch/>
        </p:blipFill>
        <p:spPr>
          <a:xfrm>
            <a:off x="155575" y="2586445"/>
            <a:ext cx="2065491" cy="240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541" y="5225708"/>
            <a:ext cx="9144793" cy="1688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title"/>
          </p:nvPr>
        </p:nvSpPr>
        <p:spPr>
          <a:xfrm>
            <a:off x="363474" y="260647"/>
            <a:ext cx="4620006" cy="721425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GB" sz="5000" b="0" i="0" u="none" strike="noStrike" cap="none" dirty="0"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Lending library</a:t>
            </a:r>
          </a:p>
        </p:txBody>
      </p:sp>
      <p:sp>
        <p:nvSpPr>
          <p:cNvPr id="280" name="Shape 280"/>
          <p:cNvSpPr txBox="1">
            <a:spLocks noGrp="1"/>
          </p:cNvSpPr>
          <p:nvPr>
            <p:ph idx="1"/>
          </p:nvPr>
        </p:nvSpPr>
        <p:spPr>
          <a:xfrm>
            <a:off x="363474" y="1351047"/>
            <a:ext cx="5470397" cy="30449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197"/>
              <a:buFont typeface="Noto Sans Symbols"/>
              <a:buChar char="●"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Story bags/baskets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Clr>
                <a:schemeClr val="accent3"/>
              </a:buClr>
              <a:buSzPct val="95197"/>
              <a:buFont typeface="Noto Sans Symbols"/>
              <a:buChar char="●"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Prayer bags (see http://flamecreativekids.blogspot.co.uk/search?q=prayer)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Clr>
                <a:schemeClr val="accent3"/>
              </a:buClr>
              <a:buSzPct val="95197"/>
              <a:buFont typeface="Noto Sans Symbols"/>
              <a:buChar char="●"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Worship-based toys (priest doll, chalice and paten, toy church, etc.)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Clr>
                <a:schemeClr val="accent3"/>
              </a:buClr>
              <a:buSzPct val="95197"/>
              <a:buFont typeface="Noto Sans Symbols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Merriweather"/>
              <a:cs typeface="Merriweather"/>
              <a:sym typeface="Merriweather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Photos: top – Flame Creative Kids, bottom – Articles of Faith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Clr>
                <a:schemeClr val="accent3"/>
              </a:buClr>
              <a:buSzPct val="95197"/>
              <a:buFont typeface="Noto Sans Symbols"/>
              <a:buNone/>
            </a:pPr>
            <a:endParaRPr sz="2405" b="0" i="0" u="none" strike="noStrike" cap="none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1"/>
              </a:spcBef>
              <a:buClr>
                <a:schemeClr val="accent3"/>
              </a:buClr>
              <a:buSzPct val="95197"/>
              <a:buFont typeface="Noto Sans Symbols"/>
              <a:buNone/>
            </a:pPr>
            <a:endParaRPr sz="2405" b="0" i="0" u="none" strike="noStrike" cap="none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81" name="Shape 281" descr="http://3.bp.blogspot.com/-YlakCGP3SUU/UXaSJcFsLxI/AAAAAAAAFrQ/jdP8fmFNck0/s400/20130423_11074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3872" y="260647"/>
            <a:ext cx="2980175" cy="218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Shape 282" descr="http://www.articlesoffaith.co.uk/media/catalog/product/cache/14/image/9df78eab33525d08d6e5fb8d27136e95/A/1/A172796_CLADY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3474" y="2441448"/>
            <a:ext cx="2240970" cy="3750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93" y="5177249"/>
            <a:ext cx="9144793" cy="1688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xfrm>
            <a:off x="429768" y="266344"/>
            <a:ext cx="2663190" cy="57395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GB" sz="3200" b="1" i="0" u="none" strike="noStrike" cap="none" dirty="0"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Jesus Doll</a:t>
            </a:r>
          </a:p>
        </p:txBody>
      </p:sp>
      <p:sp>
        <p:nvSpPr>
          <p:cNvPr id="288" name="Shape 288"/>
          <p:cNvSpPr txBox="1">
            <a:spLocks noGrp="1"/>
          </p:cNvSpPr>
          <p:nvPr>
            <p:ph idx="1"/>
          </p:nvPr>
        </p:nvSpPr>
        <p:spPr>
          <a:xfrm>
            <a:off x="429768" y="1066800"/>
            <a:ext cx="4690863" cy="43891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GB" sz="221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Send the Jesus Doll home with a different child each week (£14 from Articles of Faith)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42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endParaRPr sz="221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42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GB" sz="221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Requires fairly steady attendance, unless you’re willing to do it as an occasional thing – whenever he comes back, he goes out again.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42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endParaRPr sz="221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42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GB" sz="221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Could also work with a shepherd toy, a sheep puppet, etc. Not as easy to do with an artefact, e.g. a cross – not as much potential for PLAY.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42"/>
              </a:spcBef>
              <a:buClr>
                <a:schemeClr val="accent3"/>
              </a:buClr>
              <a:buSzPct val="25000"/>
              <a:buFont typeface="Noto Sans Symbols"/>
              <a:buNone/>
            </a:pPr>
            <a:endParaRPr sz="2210" b="0" i="0" u="none" strike="noStrike" cap="none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89" name="Shape 289" descr="http://www.articlesoffaith.co.uk/media/catalog/product/cache/14/image/9df78eab33525d08d6e5fb8d27136e95/A/1/A172802_CHJESU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0631" y="412648"/>
            <a:ext cx="3724275" cy="468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65702"/>
            <a:ext cx="9144793" cy="1688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244602" y="484632"/>
            <a:ext cx="4254246" cy="511113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GB" sz="3200" b="1" i="0" u="none" strike="noStrike" cap="none" dirty="0"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Buy special items new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idx="1"/>
          </p:nvPr>
        </p:nvSpPr>
        <p:spPr>
          <a:xfrm>
            <a:off x="629046" y="1139825"/>
            <a:ext cx="7886700" cy="37339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Articles of Faith (http://www.articlesoffaith.co.uk/)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Mustard Seed Kids </a:t>
            </a:r>
            <a:r>
              <a:rPr lang="en-GB" sz="14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(this is me, so, conflict of interest alert)</a:t>
            </a: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 </a:t>
            </a: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(http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://mustardseedkids.co.uk)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Many cathedral bookshops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Pauline Books and Media (http://www.pauline-uk.org/)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400" b="0" i="0" u="none" strike="noStrike" cap="none" dirty="0" err="1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Playmobil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Merriweather"/>
                <a:cs typeface="Merriweather"/>
                <a:sym typeface="Merriweather"/>
              </a:rPr>
              <a:t> (toy church, Egypt sets, Rome sets, Christmas stable, shepherd and sheep, Noah’s ark, etc.)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None/>
            </a:pPr>
            <a:endParaRPr sz="2600" b="0" i="0" u="none" strike="noStrike" cap="none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274320" marR="0" lvl="0" indent="-274320" algn="l" rtl="0">
              <a:spcBef>
                <a:spcPts val="520"/>
              </a:spcBef>
              <a:buClr>
                <a:schemeClr val="accent3"/>
              </a:buClr>
              <a:buSzPct val="95000"/>
              <a:buFont typeface="Noto Sans Symbols"/>
              <a:buNone/>
            </a:pPr>
            <a:endParaRPr sz="2600" b="0" i="0" u="none" strike="noStrike" cap="none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69262"/>
            <a:ext cx="9144793" cy="1688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title"/>
          </p:nvPr>
        </p:nvSpPr>
        <p:spPr>
          <a:xfrm>
            <a:off x="409194" y="246888"/>
            <a:ext cx="2763774" cy="721425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GB" sz="3200" b="1" i="0" u="none" strike="noStrike" cap="none" dirty="0">
                <a:solidFill>
                  <a:schemeClr val="dk2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Resources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idx="1"/>
          </p:nvPr>
        </p:nvSpPr>
        <p:spPr>
          <a:xfrm>
            <a:off x="629046" y="11398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http://stalbanscme.com </a:t>
            </a: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(also search Faceboo</a:t>
            </a:r>
            <a:r>
              <a:rPr lang="en-GB" sz="2000" dirty="0" smtClean="0"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k for “Children’s Ministry St Albans Diocese”)</a:t>
            </a:r>
            <a:endParaRPr lang="en-GB" sz="2000" b="0" i="0" u="none" strike="noStrike" cap="none" dirty="0" smtClean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</a:t>
            </a: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://www.prayerspacesinschools.com/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</a:t>
            </a: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://flamecreativekids.blogspot.co.uk</a:t>
            </a: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http://www.faithinhomes.org.uk</a:t>
            </a: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/</a:t>
            </a:r>
          </a:p>
          <a:p>
            <a:pPr lvl="0" indent="-274320"/>
            <a:r>
              <a:rPr lang="en-GB" dirty="0"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https://uk.pinterest.com/margaret_pritch/</a:t>
            </a:r>
            <a:endParaRPr lang="en-GB" sz="260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https://uk.pinterest.com/revmaryhawes</a:t>
            </a: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/</a:t>
            </a:r>
            <a:endParaRPr lang="en-GB" sz="260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http://</a:t>
            </a:r>
            <a:r>
              <a:rPr lang="en-GB" sz="26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www.spiritualchild.co.uk/home1.html 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(also search Facebook for Spiritual Child Network – the group, not the page.)</a:t>
            </a:r>
            <a:endParaRPr lang="en-GB" sz="1800" b="0" i="0" u="none" strike="noStrike" cap="none" dirty="0">
              <a:solidFill>
                <a:schemeClr val="dk1"/>
              </a:solidFill>
              <a:latin typeface="Candara" panose="020E0502030303020204" pitchFamily="34" charset="0"/>
              <a:ea typeface="Galdeano"/>
              <a:cs typeface="Galdeano"/>
              <a:sym typeface="Galdeano"/>
            </a:endParaRPr>
          </a:p>
          <a:p>
            <a:pPr marL="274320" marR="0" lvl="0" indent="-27432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Noto Sans Symbols"/>
              <a:buChar char="●"/>
            </a:pPr>
            <a:r>
              <a:rPr lang="en-GB" sz="2600" b="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Galdeano"/>
                <a:cs typeface="Galdeano"/>
                <a:sym typeface="Galdeano"/>
              </a:rPr>
              <a:t>http://www.buildfaith.org/</a:t>
            </a:r>
          </a:p>
          <a:p>
            <a:pPr marL="274320" marR="0" lvl="0" indent="-274320" algn="l" rtl="0">
              <a:spcBef>
                <a:spcPts val="520"/>
              </a:spcBef>
              <a:buClr>
                <a:schemeClr val="accent3"/>
              </a:buClr>
              <a:buSzPct val="95000"/>
              <a:buFont typeface="Noto Sans Symbols"/>
              <a:buNone/>
            </a:pPr>
            <a:endParaRPr sz="2600" b="0" i="0" u="none" strike="noStrike" cap="none" dirty="0">
              <a:solidFill>
                <a:schemeClr val="dk1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69262"/>
            <a:ext cx="9144793" cy="1688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w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3072</TotalTime>
  <Words>535</Words>
  <Application>Microsoft Office PowerPoint</Application>
  <PresentationFormat>On-screen Show (4:3)</PresentationFormat>
  <Paragraphs>86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Candara</vt:lpstr>
      <vt:lpstr>Calibri Light</vt:lpstr>
      <vt:lpstr>Noto Sans Symbols</vt:lpstr>
      <vt:lpstr>Merriweather</vt:lpstr>
      <vt:lpstr>Galdeano</vt:lpstr>
      <vt:lpstr>Calibri</vt:lpstr>
      <vt:lpstr>Times New Roman</vt:lpstr>
      <vt:lpstr>Flow</vt:lpstr>
      <vt:lpstr>Office Theme</vt:lpstr>
      <vt:lpstr>Pray and Play Corners and Busy Bags</vt:lpstr>
      <vt:lpstr>PowerPoint Presentation</vt:lpstr>
      <vt:lpstr>Pray and Play – in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Season</vt:lpstr>
      <vt:lpstr>PowerPoint Presentation</vt:lpstr>
      <vt:lpstr>PowerPoint Presentation</vt:lpstr>
      <vt:lpstr>PowerPoint Presentation</vt:lpstr>
      <vt:lpstr>PowerPoint Presentation</vt:lpstr>
      <vt:lpstr>Linking Church and Home</vt:lpstr>
      <vt:lpstr>Lent in a Bag</vt:lpstr>
      <vt:lpstr>Sacred Space Starter Kits</vt:lpstr>
      <vt:lpstr>Lending library</vt:lpstr>
      <vt:lpstr>Jesus Doll</vt:lpstr>
      <vt:lpstr>Buy special items new</vt:lpstr>
      <vt:lpstr>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Sacred Play Spaces – church and home</dc:title>
  <cp:lastModifiedBy>Margaret Prichard Houston</cp:lastModifiedBy>
  <cp:revision>78</cp:revision>
  <dcterms:modified xsi:type="dcterms:W3CDTF">2016-11-10T14:13:39Z</dcterms:modified>
</cp:coreProperties>
</file>