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6" r:id="rId7"/>
    <p:sldId id="261" r:id="rId8"/>
    <p:sldId id="267" r:id="rId9"/>
    <p:sldId id="271" r:id="rId10"/>
    <p:sldId id="268" r:id="rId11"/>
    <p:sldId id="270" r:id="rId12"/>
    <p:sldId id="262" r:id="rId13"/>
    <p:sldId id="269" r:id="rId14"/>
    <p:sldId id="263" r:id="rId15"/>
    <p:sldId id="264" r:id="rId16"/>
    <p:sldId id="26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A703620-5720-45F3-94AE-9F6A6A879375}" type="datetimeFigureOut">
              <a:rPr lang="en-GB" smtClean="0"/>
              <a:t>10/01/2017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924050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703620-5720-45F3-94AE-9F6A6A879375}" type="datetimeFigureOut">
              <a:rPr lang="en-GB" smtClean="0"/>
              <a:t>10/01/2017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3596763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703620-5720-45F3-94AE-9F6A6A879375}" type="datetimeFigureOut">
              <a:rPr lang="en-GB" smtClean="0"/>
              <a:t>10/01/2017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820183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A703620-5720-45F3-94AE-9F6A6A879375}" type="datetimeFigureOut">
              <a:rPr lang="en-GB" smtClean="0"/>
              <a:t>10/01/2017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1576349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A703620-5720-45F3-94AE-9F6A6A879375}" type="datetimeFigureOut">
              <a:rPr lang="en-GB" smtClean="0"/>
              <a:t>10/01/2017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1807955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A703620-5720-45F3-94AE-9F6A6A879375}" type="datetimeFigureOut">
              <a:rPr lang="en-GB" smtClean="0"/>
              <a:t>10/01/2017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794678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703620-5720-45F3-94AE-9F6A6A879375}" type="datetimeFigureOut">
              <a:rPr lang="en-GB" smtClean="0"/>
              <a:t>10/01/2017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579121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703620-5720-45F3-94AE-9F6A6A879375}" type="datetimeFigureOut">
              <a:rPr lang="en-GB" smtClean="0"/>
              <a:t>10/01/2017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3309918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703620-5720-45F3-94AE-9F6A6A879375}" type="datetimeFigureOut">
              <a:rPr lang="en-GB" smtClean="0"/>
              <a:t>10/01/2017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3580449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703620-5720-45F3-94AE-9F6A6A879375}" type="datetimeFigureOut">
              <a:rPr lang="en-GB" smtClean="0"/>
              <a:t>10/01/2017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2152807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703620-5720-45F3-94AE-9F6A6A879375}" type="datetimeFigureOut">
              <a:rPr lang="en-GB" smtClean="0"/>
              <a:t>10/01/2017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9FBB4A-84AE-4763-9D67-C687B56672AF}" type="slidenum">
              <a:rPr lang="en-GB" smtClean="0"/>
              <a:t>‹#›</a:t>
            </a:fld>
            <a:endParaRPr lang="en-GB"/>
          </a:p>
        </p:txBody>
      </p:sp>
    </p:spTree>
    <p:extLst>
      <p:ext uri="{BB962C8B-B14F-4D97-AF65-F5344CB8AC3E}">
        <p14:creationId xmlns:p14="http://schemas.microsoft.com/office/powerpoint/2010/main" val="189969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703620-5720-45F3-94AE-9F6A6A879375}" type="datetimeFigureOut">
              <a:rPr lang="en-GB" smtClean="0"/>
              <a:t>10/01/2017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FBB4A-84AE-4763-9D67-C687B56672AF}" type="slidenum">
              <a:rPr lang="en-GB" smtClean="0"/>
              <a:t>‹#›</a:t>
            </a:fld>
            <a:endParaRPr lang="en-GB"/>
          </a:p>
        </p:txBody>
      </p:sp>
    </p:spTree>
    <p:extLst>
      <p:ext uri="{BB962C8B-B14F-4D97-AF65-F5344CB8AC3E}">
        <p14:creationId xmlns:p14="http://schemas.microsoft.com/office/powerpoint/2010/main" val="2787291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me@stalbans.anglican.or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sp>
        <p:nvSpPr>
          <p:cNvPr id="5" name="TextBox 4"/>
          <p:cNvSpPr txBox="1"/>
          <p:nvPr/>
        </p:nvSpPr>
        <p:spPr>
          <a:xfrm>
            <a:off x="5607170" y="2316117"/>
            <a:ext cx="5598544" cy="3477875"/>
          </a:xfrm>
          <a:prstGeom prst="rect">
            <a:avLst/>
          </a:prstGeom>
          <a:noFill/>
        </p:spPr>
        <p:txBody>
          <a:bodyPr wrap="square" rtlCol="0">
            <a:spAutoFit/>
          </a:bodyPr>
          <a:lstStyle/>
          <a:p>
            <a:pPr algn="r"/>
            <a:r>
              <a:rPr lang="en-GB" sz="4400" dirty="0" smtClean="0"/>
              <a:t>What are the contexts in which we are likely to be doing pastoral care of children and young people?</a:t>
            </a:r>
            <a:endParaRPr lang="en-GB" sz="4400" dirty="0"/>
          </a:p>
        </p:txBody>
      </p:sp>
      <p:sp>
        <p:nvSpPr>
          <p:cNvPr id="6" name="TextBox 5"/>
          <p:cNvSpPr txBox="1"/>
          <p:nvPr/>
        </p:nvSpPr>
        <p:spPr>
          <a:xfrm>
            <a:off x="379562" y="6098875"/>
            <a:ext cx="11197087" cy="369332"/>
          </a:xfrm>
          <a:prstGeom prst="rect">
            <a:avLst/>
          </a:prstGeom>
          <a:noFill/>
        </p:spPr>
        <p:txBody>
          <a:bodyPr wrap="square" rtlCol="0">
            <a:spAutoFit/>
          </a:bodyPr>
          <a:lstStyle/>
          <a:p>
            <a:pPr algn="ctr"/>
            <a:r>
              <a:rPr lang="en-GB" dirty="0" smtClean="0">
                <a:hlinkClick r:id="rId3"/>
              </a:rPr>
              <a:t>cme@stalbans.anglican.org</a:t>
            </a:r>
            <a:r>
              <a:rPr lang="en-GB" dirty="0" smtClean="0"/>
              <a:t>   Twitter: @</a:t>
            </a:r>
            <a:r>
              <a:rPr lang="en-GB" dirty="0" err="1" smtClean="0"/>
              <a:t>stalbanscme</a:t>
            </a:r>
            <a:r>
              <a:rPr lang="en-GB" dirty="0" smtClean="0"/>
              <a:t>  Phone: 01727 818 176  Blog: stalbanscme.com</a:t>
            </a:r>
            <a:endParaRPr lang="en-GB"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463" y="1549115"/>
            <a:ext cx="2887401" cy="4244877"/>
          </a:xfrm>
          <a:prstGeom prst="rect">
            <a:avLst/>
          </a:prstGeom>
        </p:spPr>
      </p:pic>
    </p:spTree>
    <p:extLst>
      <p:ext uri="{BB962C8B-B14F-4D97-AF65-F5344CB8AC3E}">
        <p14:creationId xmlns:p14="http://schemas.microsoft.com/office/powerpoint/2010/main" val="2764957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950" y="1647899"/>
            <a:ext cx="2813421" cy="4206985"/>
          </a:xfrm>
          <a:prstGeom prst="rect">
            <a:avLst/>
          </a:prstGeom>
        </p:spPr>
      </p:pic>
      <p:sp>
        <p:nvSpPr>
          <p:cNvPr id="5" name="TextBox 4"/>
          <p:cNvSpPr txBox="1"/>
          <p:nvPr/>
        </p:nvSpPr>
        <p:spPr>
          <a:xfrm>
            <a:off x="4373592" y="2570672"/>
            <a:ext cx="4520242" cy="2523768"/>
          </a:xfrm>
          <a:prstGeom prst="rect">
            <a:avLst/>
          </a:prstGeom>
          <a:noFill/>
        </p:spPr>
        <p:txBody>
          <a:bodyPr wrap="square" rtlCol="0">
            <a:spAutoFit/>
          </a:bodyPr>
          <a:lstStyle/>
          <a:p>
            <a:r>
              <a:rPr lang="en-GB" sz="2800" dirty="0" smtClean="0"/>
              <a:t>Infants: Who can I trust?</a:t>
            </a:r>
          </a:p>
          <a:p>
            <a:endParaRPr lang="en-GB" sz="2800" dirty="0"/>
          </a:p>
          <a:p>
            <a:pPr marL="285750" indent="-285750">
              <a:buFont typeface="Arial" panose="020B0604020202020204" pitchFamily="34" charset="0"/>
              <a:buChar char="•"/>
            </a:pPr>
            <a:r>
              <a:rPr lang="en-GB" sz="2800" dirty="0" smtClean="0"/>
              <a:t>Bonding and attachment</a:t>
            </a:r>
          </a:p>
          <a:p>
            <a:pPr marL="285750" indent="-285750">
              <a:buFont typeface="Arial" panose="020B0604020202020204" pitchFamily="34" charset="0"/>
              <a:buChar char="•"/>
            </a:pPr>
            <a:r>
              <a:rPr lang="en-GB" sz="2800" dirty="0" smtClean="0"/>
              <a:t>Trust in the world/people</a:t>
            </a:r>
          </a:p>
          <a:p>
            <a:pPr marL="285750" indent="-285750">
              <a:buFont typeface="Arial" panose="020B0604020202020204" pitchFamily="34" charset="0"/>
              <a:buChar char="•"/>
            </a:pPr>
            <a:r>
              <a:rPr lang="en-GB" sz="2800" dirty="0" smtClean="0"/>
              <a:t>“Am I safe?”</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39262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3103" y="1998892"/>
            <a:ext cx="4458625" cy="3815312"/>
          </a:xfrm>
          <a:prstGeom prst="rect">
            <a:avLst/>
          </a:prstGeom>
        </p:spPr>
      </p:pic>
      <p:sp>
        <p:nvSpPr>
          <p:cNvPr id="5" name="TextBox 4"/>
          <p:cNvSpPr txBox="1"/>
          <p:nvPr/>
        </p:nvSpPr>
        <p:spPr>
          <a:xfrm>
            <a:off x="5794075" y="2656936"/>
            <a:ext cx="5213231" cy="2677656"/>
          </a:xfrm>
          <a:prstGeom prst="rect">
            <a:avLst/>
          </a:prstGeom>
          <a:noFill/>
        </p:spPr>
        <p:txBody>
          <a:bodyPr wrap="square" rtlCol="0">
            <a:spAutoFit/>
          </a:bodyPr>
          <a:lstStyle/>
          <a:p>
            <a:r>
              <a:rPr lang="en-GB" sz="2800" dirty="0" smtClean="0"/>
              <a:t>Toddlers/</a:t>
            </a:r>
            <a:r>
              <a:rPr lang="en-GB" sz="2800" dirty="0" err="1" smtClean="0"/>
              <a:t>Preschoolers</a:t>
            </a:r>
            <a:r>
              <a:rPr lang="en-GB" sz="2800" dirty="0" smtClean="0"/>
              <a:t>: WHY?</a:t>
            </a:r>
          </a:p>
          <a:p>
            <a:endParaRPr lang="en-GB" sz="2800" dirty="0"/>
          </a:p>
          <a:p>
            <a:pPr marL="285750" indent="-285750">
              <a:buFont typeface="Arial" panose="020B0604020202020204" pitchFamily="34" charset="0"/>
              <a:buChar char="•"/>
            </a:pPr>
            <a:r>
              <a:rPr lang="en-GB" sz="2800" dirty="0" smtClean="0"/>
              <a:t>Independence/exploration</a:t>
            </a:r>
          </a:p>
          <a:p>
            <a:pPr marL="285750" indent="-285750">
              <a:buFont typeface="Arial" panose="020B0604020202020204" pitchFamily="34" charset="0"/>
              <a:buChar char="•"/>
            </a:pPr>
            <a:r>
              <a:rPr lang="en-GB" sz="2800" dirty="0" smtClean="0"/>
              <a:t>Social skills – awareness of “other”</a:t>
            </a:r>
          </a:p>
          <a:p>
            <a:pPr marL="285750" indent="-285750">
              <a:buFont typeface="Arial" panose="020B0604020202020204" pitchFamily="34" charset="0"/>
              <a:buChar char="•"/>
            </a:pPr>
            <a:r>
              <a:rPr lang="en-GB" sz="2800" dirty="0" smtClean="0"/>
              <a:t>Self-control/delayed gratification</a:t>
            </a:r>
            <a:endParaRPr lang="en-GB" sz="2800" dirty="0"/>
          </a:p>
        </p:txBody>
      </p:sp>
    </p:spTree>
    <p:extLst>
      <p:ext uri="{BB962C8B-B14F-4D97-AF65-F5344CB8AC3E}">
        <p14:creationId xmlns:p14="http://schemas.microsoft.com/office/powerpoint/2010/main" val="55681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7062" t="1" r="16496" b="547"/>
          <a:stretch/>
        </p:blipFill>
        <p:spPr>
          <a:xfrm>
            <a:off x="577970" y="1863306"/>
            <a:ext cx="4067442" cy="3424686"/>
          </a:xfrm>
          <a:prstGeom prst="rect">
            <a:avLst/>
          </a:prstGeom>
        </p:spPr>
      </p:pic>
      <p:sp>
        <p:nvSpPr>
          <p:cNvPr id="5" name="TextBox 4"/>
          <p:cNvSpPr txBox="1"/>
          <p:nvPr/>
        </p:nvSpPr>
        <p:spPr>
          <a:xfrm>
            <a:off x="4768293" y="2177844"/>
            <a:ext cx="7300825" cy="3447098"/>
          </a:xfrm>
          <a:prstGeom prst="rect">
            <a:avLst/>
          </a:prstGeom>
          <a:noFill/>
        </p:spPr>
        <p:txBody>
          <a:bodyPr wrap="square" rtlCol="0">
            <a:spAutoFit/>
          </a:bodyPr>
          <a:lstStyle/>
          <a:p>
            <a:r>
              <a:rPr lang="en-GB" sz="2000" dirty="0" smtClean="0"/>
              <a:t>Primary school: What can I do?</a:t>
            </a:r>
          </a:p>
          <a:p>
            <a:endParaRPr lang="en-GB" sz="2000" dirty="0"/>
          </a:p>
          <a:p>
            <a:pPr marL="285750" indent="-285750">
              <a:buFont typeface="Arial" panose="020B0604020202020204" pitchFamily="34" charset="0"/>
              <a:buChar char="•"/>
            </a:pPr>
            <a:r>
              <a:rPr lang="en-GB" sz="2000" dirty="0" smtClean="0"/>
              <a:t>Defining skills and interests</a:t>
            </a:r>
          </a:p>
          <a:p>
            <a:pPr marL="285750" indent="-285750">
              <a:buFont typeface="Arial" panose="020B0604020202020204" pitchFamily="34" charset="0"/>
              <a:buChar char="•"/>
            </a:pPr>
            <a:r>
              <a:rPr lang="en-GB" sz="2000" dirty="0" smtClean="0"/>
              <a:t>Imaginative play and profound emotional connection to characters</a:t>
            </a:r>
          </a:p>
          <a:p>
            <a:pPr marL="285750" indent="-285750">
              <a:buFont typeface="Arial" panose="020B0604020202020204" pitchFamily="34" charset="0"/>
              <a:buChar char="•"/>
            </a:pPr>
            <a:r>
              <a:rPr lang="en-GB" sz="2000" dirty="0" smtClean="0"/>
              <a:t>Move from black and white/literal thinking to fluid/abstract</a:t>
            </a:r>
          </a:p>
          <a:p>
            <a:pPr marL="285750" indent="-285750">
              <a:buFont typeface="Arial" panose="020B0604020202020204" pitchFamily="34" charset="0"/>
              <a:buChar char="•"/>
            </a:pPr>
            <a:r>
              <a:rPr lang="en-GB" sz="2000" dirty="0" smtClean="0"/>
              <a:t>Language and problem-solving start to outweigh tantrums</a:t>
            </a:r>
          </a:p>
          <a:p>
            <a:pPr marL="285750" indent="-285750">
              <a:buFont typeface="Arial" panose="020B0604020202020204" pitchFamily="34" charset="0"/>
              <a:buChar char="•"/>
            </a:pPr>
            <a:r>
              <a:rPr lang="en-GB" sz="2000" dirty="0" smtClean="0"/>
              <a:t>Gradual move </a:t>
            </a:r>
            <a:r>
              <a:rPr lang="en-GB" sz="2000" dirty="0" smtClean="0">
                <a:sym typeface="Wingdings" panose="05000000000000000000" pitchFamily="2" charset="2"/>
              </a:rPr>
              <a:t> parental/caregiver approval overtaken by peer group approval</a:t>
            </a:r>
          </a:p>
          <a:p>
            <a:pPr marL="285750" indent="-285750">
              <a:buFont typeface="Arial" panose="020B0604020202020204" pitchFamily="34" charset="0"/>
              <a:buChar char="•"/>
            </a:pPr>
            <a:r>
              <a:rPr lang="en-GB" sz="2000" dirty="0" smtClean="0">
                <a:sym typeface="Wingdings" panose="05000000000000000000" pitchFamily="2" charset="2"/>
              </a:rPr>
              <a:t>Beginning to challenge authority</a:t>
            </a:r>
            <a:endParaRPr lang="en-GB" sz="2000"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5093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6" name="TextBox 5"/>
          <p:cNvSpPr txBox="1"/>
          <p:nvPr/>
        </p:nvSpPr>
        <p:spPr>
          <a:xfrm>
            <a:off x="802257" y="2177844"/>
            <a:ext cx="5745192" cy="3205039"/>
          </a:xfrm>
          <a:prstGeom prst="rect">
            <a:avLst/>
          </a:prstGeom>
          <a:noFill/>
        </p:spPr>
        <p:txBody>
          <a:bodyPr wrap="square" rtlCol="0">
            <a:spAutoFit/>
          </a:bodyPr>
          <a:lstStyle/>
          <a:p>
            <a:r>
              <a:rPr lang="en-GB" sz="2800" dirty="0" smtClean="0"/>
              <a:t>So that’s a “normal” child …</a:t>
            </a:r>
          </a:p>
          <a:p>
            <a:endParaRPr lang="en-GB" sz="2800" dirty="0"/>
          </a:p>
          <a:p>
            <a:r>
              <a:rPr lang="en-GB" sz="2800" dirty="0" smtClean="0"/>
              <a:t>What are some of the things that can go wrong in a child’s life?</a:t>
            </a:r>
          </a:p>
          <a:p>
            <a:endParaRPr lang="en-GB" sz="2800" dirty="0"/>
          </a:p>
          <a:p>
            <a:r>
              <a:rPr lang="en-GB" sz="2800" dirty="0" smtClean="0"/>
              <a:t>How do children show that something isn’t right?</a:t>
            </a:r>
            <a:endParaRPr lang="en-GB" sz="2800" dirty="0"/>
          </a:p>
        </p:txBody>
      </p:sp>
      <p:pic>
        <p:nvPicPr>
          <p:cNvPr id="7" name="Picture 6"/>
          <p:cNvPicPr>
            <a:picLocks noChangeAspect="1"/>
          </p:cNvPicPr>
          <p:nvPr/>
        </p:nvPicPr>
        <p:blipFill>
          <a:blip r:embed="rId4"/>
          <a:stretch>
            <a:fillRect/>
          </a:stretch>
        </p:blipFill>
        <p:spPr>
          <a:xfrm>
            <a:off x="7349706" y="2590536"/>
            <a:ext cx="4143355" cy="2792347"/>
          </a:xfrm>
          <a:prstGeom prst="rect">
            <a:avLst/>
          </a:prstGeom>
        </p:spPr>
      </p:pic>
    </p:spTree>
    <p:extLst>
      <p:ext uri="{BB962C8B-B14F-4D97-AF65-F5344CB8AC3E}">
        <p14:creationId xmlns:p14="http://schemas.microsoft.com/office/powerpoint/2010/main" val="2415822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pic>
        <p:nvPicPr>
          <p:cNvPr id="7" name="Picture 6"/>
          <p:cNvPicPr>
            <a:picLocks noChangeAspect="1"/>
          </p:cNvPicPr>
          <p:nvPr/>
        </p:nvPicPr>
        <p:blipFill>
          <a:blip r:embed="rId4"/>
          <a:stretch>
            <a:fillRect/>
          </a:stretch>
        </p:blipFill>
        <p:spPr>
          <a:xfrm>
            <a:off x="7349706" y="2590536"/>
            <a:ext cx="4143355" cy="2792347"/>
          </a:xfrm>
          <a:prstGeom prst="rect">
            <a:avLst/>
          </a:prstGeom>
        </p:spPr>
      </p:pic>
      <p:sp>
        <p:nvSpPr>
          <p:cNvPr id="5" name="TextBox 4"/>
          <p:cNvSpPr txBox="1"/>
          <p:nvPr/>
        </p:nvSpPr>
        <p:spPr>
          <a:xfrm>
            <a:off x="301925" y="1794294"/>
            <a:ext cx="2648309" cy="3693319"/>
          </a:xfrm>
          <a:prstGeom prst="rect">
            <a:avLst/>
          </a:prstGeom>
          <a:noFill/>
        </p:spPr>
        <p:txBody>
          <a:bodyPr wrap="square" rtlCol="0">
            <a:spAutoFit/>
          </a:bodyPr>
          <a:lstStyle/>
          <a:p>
            <a:pPr algn="ctr"/>
            <a:r>
              <a:rPr lang="en-GB" dirty="0" smtClean="0"/>
              <a:t>New school</a:t>
            </a:r>
          </a:p>
          <a:p>
            <a:pPr algn="ctr"/>
            <a:r>
              <a:rPr lang="en-GB" dirty="0" smtClean="0"/>
              <a:t>Domestic violence</a:t>
            </a:r>
          </a:p>
          <a:p>
            <a:pPr algn="ctr"/>
            <a:r>
              <a:rPr lang="en-GB" dirty="0"/>
              <a:t>N</a:t>
            </a:r>
            <a:r>
              <a:rPr lang="en-GB" dirty="0" smtClean="0"/>
              <a:t>ew baby</a:t>
            </a:r>
          </a:p>
          <a:p>
            <a:pPr algn="ctr"/>
            <a:r>
              <a:rPr lang="en-GB" dirty="0" smtClean="0"/>
              <a:t>Substance abuse</a:t>
            </a:r>
            <a:endParaRPr lang="en-GB" dirty="0" smtClean="0"/>
          </a:p>
          <a:p>
            <a:pPr algn="ctr"/>
            <a:r>
              <a:rPr lang="en-GB" dirty="0"/>
              <a:t>B</a:t>
            </a:r>
            <a:r>
              <a:rPr lang="en-GB" dirty="0" smtClean="0"/>
              <a:t>ereavement</a:t>
            </a:r>
          </a:p>
          <a:p>
            <a:pPr algn="ctr"/>
            <a:r>
              <a:rPr lang="en-GB" dirty="0"/>
              <a:t>M</a:t>
            </a:r>
            <a:r>
              <a:rPr lang="en-GB" dirty="0" smtClean="0"/>
              <a:t>oving house</a:t>
            </a:r>
          </a:p>
          <a:p>
            <a:pPr algn="ctr"/>
            <a:r>
              <a:rPr lang="en-GB" dirty="0" smtClean="0"/>
              <a:t>Bullying</a:t>
            </a:r>
            <a:endParaRPr lang="en-GB" dirty="0" smtClean="0"/>
          </a:p>
          <a:p>
            <a:pPr algn="ctr"/>
            <a:r>
              <a:rPr lang="en-GB" dirty="0"/>
              <a:t>P</a:t>
            </a:r>
            <a:r>
              <a:rPr lang="en-GB" dirty="0" smtClean="0"/>
              <a:t>arental unemployment</a:t>
            </a:r>
          </a:p>
          <a:p>
            <a:pPr algn="ctr"/>
            <a:r>
              <a:rPr lang="en-GB" dirty="0"/>
              <a:t>A</a:t>
            </a:r>
            <a:r>
              <a:rPr lang="en-GB" dirty="0" smtClean="0"/>
              <a:t>buse</a:t>
            </a:r>
          </a:p>
          <a:p>
            <a:pPr algn="ctr"/>
            <a:r>
              <a:rPr lang="en-GB" dirty="0"/>
              <a:t>N</a:t>
            </a:r>
            <a:r>
              <a:rPr lang="en-GB" dirty="0" smtClean="0"/>
              <a:t>eglect</a:t>
            </a:r>
          </a:p>
          <a:p>
            <a:pPr algn="ctr"/>
            <a:r>
              <a:rPr lang="en-GB" dirty="0"/>
              <a:t>F</a:t>
            </a:r>
            <a:r>
              <a:rPr lang="en-GB" dirty="0" smtClean="0"/>
              <a:t>oster care</a:t>
            </a:r>
          </a:p>
          <a:p>
            <a:pPr algn="ctr"/>
            <a:r>
              <a:rPr lang="en-GB" dirty="0"/>
              <a:t>E</a:t>
            </a:r>
            <a:r>
              <a:rPr lang="en-GB" dirty="0" smtClean="0"/>
              <a:t>ating disorders</a:t>
            </a:r>
          </a:p>
          <a:p>
            <a:pPr algn="ctr"/>
            <a:r>
              <a:rPr lang="en-GB" dirty="0" smtClean="0"/>
              <a:t>S</a:t>
            </a:r>
            <a:r>
              <a:rPr lang="en-GB" dirty="0" smtClean="0"/>
              <a:t>elf-harm</a:t>
            </a:r>
          </a:p>
        </p:txBody>
      </p:sp>
      <p:sp>
        <p:nvSpPr>
          <p:cNvPr id="8" name="TextBox 7"/>
          <p:cNvSpPr txBox="1"/>
          <p:nvPr/>
        </p:nvSpPr>
        <p:spPr>
          <a:xfrm>
            <a:off x="3252159" y="1794294"/>
            <a:ext cx="3847381" cy="3970318"/>
          </a:xfrm>
          <a:prstGeom prst="rect">
            <a:avLst/>
          </a:prstGeom>
          <a:noFill/>
        </p:spPr>
        <p:txBody>
          <a:bodyPr wrap="square" rtlCol="0">
            <a:spAutoFit/>
          </a:bodyPr>
          <a:lstStyle/>
          <a:p>
            <a:pPr algn="ctr"/>
            <a:r>
              <a:rPr lang="en-GB" dirty="0" smtClean="0"/>
              <a:t>Regression</a:t>
            </a:r>
          </a:p>
          <a:p>
            <a:pPr algn="ctr"/>
            <a:r>
              <a:rPr lang="en-GB" dirty="0" smtClean="0"/>
              <a:t>Anxiety</a:t>
            </a:r>
          </a:p>
          <a:p>
            <a:pPr algn="ctr"/>
            <a:r>
              <a:rPr lang="en-GB" dirty="0" smtClean="0"/>
              <a:t>Anger</a:t>
            </a:r>
          </a:p>
          <a:p>
            <a:pPr algn="ctr"/>
            <a:r>
              <a:rPr lang="en-GB" dirty="0" smtClean="0"/>
              <a:t>Withdrawal</a:t>
            </a:r>
          </a:p>
          <a:p>
            <a:pPr algn="ctr"/>
            <a:r>
              <a:rPr lang="en-GB" dirty="0" smtClean="0"/>
              <a:t>Inappropriately sexual behaviour</a:t>
            </a:r>
          </a:p>
          <a:p>
            <a:pPr algn="ctr"/>
            <a:r>
              <a:rPr lang="en-GB" dirty="0" smtClean="0"/>
              <a:t>Mood swings</a:t>
            </a:r>
          </a:p>
          <a:p>
            <a:pPr algn="ctr"/>
            <a:r>
              <a:rPr lang="en-GB" dirty="0" smtClean="0"/>
              <a:t>Fears of separation/clinginess</a:t>
            </a:r>
          </a:p>
          <a:p>
            <a:pPr algn="ctr"/>
            <a:r>
              <a:rPr lang="en-GB" dirty="0" smtClean="0"/>
              <a:t>Embarrassed to take friends home</a:t>
            </a:r>
            <a:endParaRPr lang="en-GB" dirty="0"/>
          </a:p>
          <a:p>
            <a:pPr algn="ctr"/>
            <a:r>
              <a:rPr lang="en-GB" dirty="0" smtClean="0"/>
              <a:t>Easily upset by disagreement/noise</a:t>
            </a:r>
          </a:p>
          <a:p>
            <a:pPr algn="ctr"/>
            <a:r>
              <a:rPr lang="en-GB" dirty="0" smtClean="0"/>
              <a:t>Lots of questions</a:t>
            </a:r>
          </a:p>
          <a:p>
            <a:pPr algn="ctr"/>
            <a:r>
              <a:rPr lang="en-GB" dirty="0" smtClean="0"/>
              <a:t>Taking on inappropriate responsibilities</a:t>
            </a:r>
          </a:p>
          <a:p>
            <a:pPr algn="ctr"/>
            <a:r>
              <a:rPr lang="en-GB" dirty="0" smtClean="0"/>
              <a:t>Hypervigilance</a:t>
            </a:r>
          </a:p>
          <a:p>
            <a:pPr algn="ctr"/>
            <a:r>
              <a:rPr lang="en-GB" dirty="0" smtClean="0"/>
              <a:t>Extremely self-critical/perfectionist</a:t>
            </a:r>
          </a:p>
          <a:p>
            <a:pPr algn="ctr"/>
            <a:r>
              <a:rPr lang="en-GB" dirty="0" smtClean="0"/>
              <a:t>Shame</a:t>
            </a:r>
          </a:p>
        </p:txBody>
      </p:sp>
    </p:spTree>
    <p:extLst>
      <p:ext uri="{BB962C8B-B14F-4D97-AF65-F5344CB8AC3E}">
        <p14:creationId xmlns:p14="http://schemas.microsoft.com/office/powerpoint/2010/main" val="9989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8" name="TextBox 7"/>
          <p:cNvSpPr txBox="1"/>
          <p:nvPr/>
        </p:nvSpPr>
        <p:spPr>
          <a:xfrm>
            <a:off x="431320" y="2177844"/>
            <a:ext cx="6409427" cy="3108543"/>
          </a:xfrm>
          <a:prstGeom prst="rect">
            <a:avLst/>
          </a:prstGeom>
          <a:noFill/>
        </p:spPr>
        <p:txBody>
          <a:bodyPr wrap="square" rtlCol="0">
            <a:spAutoFit/>
          </a:bodyPr>
          <a:lstStyle/>
          <a:p>
            <a:r>
              <a:rPr lang="en-GB" sz="2800" dirty="0" smtClean="0"/>
              <a:t>“</a:t>
            </a:r>
            <a:r>
              <a:rPr lang="en-GB" sz="2800" dirty="0"/>
              <a:t>Children have a limited ability to put feelings, thoughts and memories into words and tend to “act out” with behaviours rather than express themselves verbally</a:t>
            </a:r>
            <a:r>
              <a:rPr lang="en-GB" sz="2800" dirty="0" smtClean="0"/>
              <a:t>.”</a:t>
            </a:r>
          </a:p>
          <a:p>
            <a:endParaRPr lang="en-GB" sz="2800" dirty="0"/>
          </a:p>
          <a:p>
            <a:r>
              <a:rPr lang="en-GB" sz="2800" dirty="0" smtClean="0"/>
              <a:t>- Child Bereavement UK</a:t>
            </a:r>
            <a:endParaRPr lang="en-GB" sz="2800" dirty="0"/>
          </a:p>
        </p:txBody>
      </p:sp>
      <p:pic>
        <p:nvPicPr>
          <p:cNvPr id="9" name="Picture 8"/>
          <p:cNvPicPr>
            <a:picLocks noChangeAspect="1"/>
          </p:cNvPicPr>
          <p:nvPr/>
        </p:nvPicPr>
        <p:blipFill>
          <a:blip r:embed="rId4"/>
          <a:stretch>
            <a:fillRect/>
          </a:stretch>
        </p:blipFill>
        <p:spPr>
          <a:xfrm>
            <a:off x="7520797" y="2467155"/>
            <a:ext cx="3810000" cy="3200400"/>
          </a:xfrm>
          <a:prstGeom prst="rect">
            <a:avLst/>
          </a:prstGeom>
        </p:spPr>
      </p:pic>
    </p:spTree>
    <p:extLst>
      <p:ext uri="{BB962C8B-B14F-4D97-AF65-F5344CB8AC3E}">
        <p14:creationId xmlns:p14="http://schemas.microsoft.com/office/powerpoint/2010/main" val="2886158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8" name="TextBox 7"/>
          <p:cNvSpPr txBox="1"/>
          <p:nvPr/>
        </p:nvSpPr>
        <p:spPr>
          <a:xfrm>
            <a:off x="422694" y="1962183"/>
            <a:ext cx="6340415" cy="3785652"/>
          </a:xfrm>
          <a:prstGeom prst="rect">
            <a:avLst/>
          </a:prstGeom>
          <a:noFill/>
        </p:spPr>
        <p:txBody>
          <a:bodyPr wrap="square" rtlCol="0">
            <a:spAutoFit/>
          </a:bodyPr>
          <a:lstStyle/>
          <a:p>
            <a:r>
              <a:rPr lang="en-GB" sz="2400" dirty="0" smtClean="0"/>
              <a:t>“Prolonged </a:t>
            </a:r>
            <a:r>
              <a:rPr lang="en-GB" sz="2400" dirty="0"/>
              <a:t>periods of stress </a:t>
            </a:r>
            <a:r>
              <a:rPr lang="en-GB" sz="2400" dirty="0" smtClean="0"/>
              <a:t>[may mean that] children … lack </a:t>
            </a:r>
            <a:r>
              <a:rPr lang="en-GB" sz="2400" dirty="0"/>
              <a:t>self-regulation strategies, resorting to “fight or flight” responses in the face of </a:t>
            </a:r>
            <a:r>
              <a:rPr lang="en-GB" sz="2400" b="1" i="1" dirty="0"/>
              <a:t>perceived</a:t>
            </a:r>
            <a:r>
              <a:rPr lang="en-GB" sz="2400" dirty="0"/>
              <a:t> </a:t>
            </a:r>
            <a:r>
              <a:rPr lang="en-GB" sz="2400" b="1" i="1" dirty="0"/>
              <a:t>threat</a:t>
            </a:r>
            <a:r>
              <a:rPr lang="en-GB" sz="2400" dirty="0"/>
              <a:t>. They may be more likely to react to stimuli which are perceived as non-threatening to others, and it can be difficult to understand what these triggers are when we don’t know the child well</a:t>
            </a:r>
            <a:r>
              <a:rPr lang="en-GB" sz="2400" dirty="0" smtClean="0"/>
              <a:t>.”</a:t>
            </a:r>
          </a:p>
          <a:p>
            <a:endParaRPr lang="en-GB" sz="2400" dirty="0"/>
          </a:p>
          <a:p>
            <a:r>
              <a:rPr lang="en-GB" sz="2400" dirty="0" smtClean="0"/>
              <a:t>- </a:t>
            </a:r>
            <a:r>
              <a:rPr lang="en-GB" sz="2400" dirty="0" err="1" smtClean="0"/>
              <a:t>Headteacher</a:t>
            </a:r>
            <a:r>
              <a:rPr lang="en-GB" sz="2400" dirty="0" smtClean="0"/>
              <a:t> Update magazine</a:t>
            </a:r>
            <a:endParaRPr lang="en-GB" sz="2400" dirty="0"/>
          </a:p>
        </p:txBody>
      </p:sp>
      <p:pic>
        <p:nvPicPr>
          <p:cNvPr id="6" name="Picture 5"/>
          <p:cNvPicPr>
            <a:picLocks noChangeAspect="1"/>
          </p:cNvPicPr>
          <p:nvPr/>
        </p:nvPicPr>
        <p:blipFill>
          <a:blip r:embed="rId4"/>
          <a:stretch>
            <a:fillRect/>
          </a:stretch>
        </p:blipFill>
        <p:spPr>
          <a:xfrm>
            <a:off x="7396342" y="2346047"/>
            <a:ext cx="4162425" cy="3924300"/>
          </a:xfrm>
          <a:prstGeom prst="rect">
            <a:avLst/>
          </a:prstGeom>
        </p:spPr>
      </p:pic>
      <p:sp>
        <p:nvSpPr>
          <p:cNvPr id="7" name="TextBox 6"/>
          <p:cNvSpPr txBox="1"/>
          <p:nvPr/>
        </p:nvSpPr>
        <p:spPr>
          <a:xfrm>
            <a:off x="10489721" y="2700356"/>
            <a:ext cx="1984075" cy="369332"/>
          </a:xfrm>
          <a:prstGeom prst="rect">
            <a:avLst/>
          </a:prstGeom>
          <a:noFill/>
        </p:spPr>
        <p:txBody>
          <a:bodyPr wrap="square" rtlCol="0">
            <a:spAutoFit/>
          </a:bodyPr>
          <a:lstStyle/>
          <a:p>
            <a:r>
              <a:rPr lang="en-GB" dirty="0" smtClean="0"/>
              <a:t>(Typo not mine!)</a:t>
            </a:r>
            <a:endParaRPr lang="en-GB" dirty="0"/>
          </a:p>
        </p:txBody>
      </p:sp>
    </p:spTree>
    <p:extLst>
      <p:ext uri="{BB962C8B-B14F-4D97-AF65-F5344CB8AC3E}">
        <p14:creationId xmlns:p14="http://schemas.microsoft.com/office/powerpoint/2010/main" val="17159080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8" name="TextBox 7"/>
          <p:cNvSpPr txBox="1"/>
          <p:nvPr/>
        </p:nvSpPr>
        <p:spPr>
          <a:xfrm>
            <a:off x="396814" y="1623609"/>
            <a:ext cx="6340415" cy="4893647"/>
          </a:xfrm>
          <a:prstGeom prst="rect">
            <a:avLst/>
          </a:prstGeom>
          <a:noFill/>
        </p:spPr>
        <p:txBody>
          <a:bodyPr wrap="square" rtlCol="0">
            <a:spAutoFit/>
          </a:bodyPr>
          <a:lstStyle/>
          <a:p>
            <a:r>
              <a:rPr lang="en-GB" sz="2400" b="1" dirty="0" smtClean="0"/>
              <a:t>Stability</a:t>
            </a:r>
            <a:r>
              <a:rPr lang="en-GB" sz="2400" dirty="0" smtClean="0"/>
              <a:t>:</a:t>
            </a:r>
          </a:p>
          <a:p>
            <a:endParaRPr lang="en-GB" sz="2400" b="1" dirty="0"/>
          </a:p>
          <a:p>
            <a:pPr marL="457200" indent="-457200">
              <a:buAutoNum type="arabicPeriod"/>
            </a:pPr>
            <a:r>
              <a:rPr lang="en-GB" sz="2400" dirty="0" smtClean="0"/>
              <a:t>Clear expectations for behaviour.</a:t>
            </a:r>
          </a:p>
          <a:p>
            <a:pPr marL="457200" indent="-457200">
              <a:buAutoNum type="arabicPeriod"/>
            </a:pPr>
            <a:r>
              <a:rPr lang="en-GB" sz="2400" dirty="0" smtClean="0"/>
              <a:t>Routines – explained, departures from them pre-warned.</a:t>
            </a:r>
          </a:p>
          <a:p>
            <a:pPr marL="457200" indent="-457200">
              <a:buAutoNum type="arabicPeriod"/>
            </a:pPr>
            <a:r>
              <a:rPr lang="en-GB" sz="2400" dirty="0" smtClean="0"/>
              <a:t>Rewards and (loving) consequences that make sense.</a:t>
            </a:r>
          </a:p>
          <a:p>
            <a:pPr marL="457200" indent="-457200">
              <a:buAutoNum type="arabicPeriod"/>
            </a:pPr>
            <a:r>
              <a:rPr lang="en-GB" sz="2400" dirty="0" smtClean="0"/>
              <a:t>Cooperation and helpfulness noticed and praised.</a:t>
            </a:r>
          </a:p>
          <a:p>
            <a:pPr marL="457200" indent="-457200">
              <a:buAutoNum type="arabicPeriod"/>
            </a:pPr>
            <a:r>
              <a:rPr lang="en-GB" sz="2400" dirty="0" smtClean="0"/>
              <a:t>Positive discipline – the behaviour, not the person.</a:t>
            </a:r>
          </a:p>
          <a:p>
            <a:pPr marL="457200" indent="-457200">
              <a:buAutoNum type="arabicPeriod"/>
            </a:pPr>
            <a:r>
              <a:rPr lang="en-GB" sz="2400" dirty="0" smtClean="0"/>
              <a:t>Enough and more than enough …</a:t>
            </a:r>
          </a:p>
          <a:p>
            <a:pPr marL="457200" indent="-457200">
              <a:buAutoNum type="arabicPeriod"/>
            </a:pPr>
            <a:endParaRPr lang="en-GB" sz="240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8562" y="2389517"/>
            <a:ext cx="2529573" cy="3759880"/>
          </a:xfrm>
          <a:prstGeom prst="rect">
            <a:avLst/>
          </a:prstGeom>
        </p:spPr>
      </p:pic>
    </p:spTree>
    <p:extLst>
      <p:ext uri="{BB962C8B-B14F-4D97-AF65-F5344CB8AC3E}">
        <p14:creationId xmlns:p14="http://schemas.microsoft.com/office/powerpoint/2010/main" val="767842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8" name="TextBox 7"/>
          <p:cNvSpPr txBox="1"/>
          <p:nvPr/>
        </p:nvSpPr>
        <p:spPr>
          <a:xfrm>
            <a:off x="194414" y="1772401"/>
            <a:ext cx="3506318" cy="4154984"/>
          </a:xfrm>
          <a:prstGeom prst="rect">
            <a:avLst/>
          </a:prstGeom>
          <a:noFill/>
        </p:spPr>
        <p:txBody>
          <a:bodyPr wrap="square" rtlCol="0">
            <a:spAutoFit/>
          </a:bodyPr>
          <a:lstStyle/>
          <a:p>
            <a:r>
              <a:rPr lang="en-GB" sz="2400" dirty="0" smtClean="0"/>
              <a:t>3 Cs:</a:t>
            </a:r>
          </a:p>
          <a:p>
            <a:endParaRPr lang="en-GB" sz="2400" dirty="0"/>
          </a:p>
          <a:p>
            <a:r>
              <a:rPr lang="en-GB" sz="2400" dirty="0" smtClean="0"/>
              <a:t>CATCH: Catch one of the worried thoughts.</a:t>
            </a:r>
          </a:p>
          <a:p>
            <a:endParaRPr lang="en-GB" sz="2400" dirty="0"/>
          </a:p>
          <a:p>
            <a:r>
              <a:rPr lang="en-GB" sz="2400" dirty="0" smtClean="0"/>
              <a:t>COLLECT EVIDENCE: For/against</a:t>
            </a:r>
          </a:p>
          <a:p>
            <a:endParaRPr lang="en-GB" sz="2400" dirty="0"/>
          </a:p>
          <a:p>
            <a:r>
              <a:rPr lang="en-GB" sz="2400" dirty="0" smtClean="0"/>
              <a:t>CHALLENGE: Challenge the fear by creating a new, more balanced thought.</a:t>
            </a:r>
          </a:p>
        </p:txBody>
      </p:sp>
      <p:sp>
        <p:nvSpPr>
          <p:cNvPr id="3" name="TextBox 2"/>
          <p:cNvSpPr txBox="1"/>
          <p:nvPr/>
        </p:nvSpPr>
        <p:spPr>
          <a:xfrm>
            <a:off x="3792028" y="2108833"/>
            <a:ext cx="8308675" cy="4524315"/>
          </a:xfrm>
          <a:prstGeom prst="rect">
            <a:avLst/>
          </a:prstGeom>
          <a:noFill/>
        </p:spPr>
        <p:txBody>
          <a:bodyPr wrap="square" rtlCol="0">
            <a:spAutoFit/>
          </a:bodyPr>
          <a:lstStyle/>
          <a:p>
            <a:r>
              <a:rPr lang="en-GB" dirty="0"/>
              <a:t>Jacob is terrified of needles. He needs some dental work and will have to get 10 injections next week</a:t>
            </a:r>
            <a:r>
              <a:rPr lang="en-GB" dirty="0" smtClean="0"/>
              <a:t>.</a:t>
            </a:r>
            <a:endParaRPr lang="en-GB" dirty="0"/>
          </a:p>
          <a:p>
            <a:endParaRPr lang="en-GB" dirty="0" smtClean="0"/>
          </a:p>
          <a:p>
            <a:r>
              <a:rPr lang="en-GB" dirty="0" smtClean="0"/>
              <a:t>CATCH: </a:t>
            </a:r>
            <a:r>
              <a:rPr lang="en-GB" dirty="0"/>
              <a:t>I cannot handle these injections</a:t>
            </a:r>
          </a:p>
          <a:p>
            <a:endParaRPr lang="en-GB" dirty="0" smtClean="0"/>
          </a:p>
          <a:p>
            <a:r>
              <a:rPr lang="en-GB" dirty="0" smtClean="0"/>
              <a:t>COLLECT EVIDENCE: </a:t>
            </a:r>
          </a:p>
          <a:p>
            <a:r>
              <a:rPr lang="en-GB" b="1" dirty="0" smtClean="0"/>
              <a:t>Evidence </a:t>
            </a:r>
            <a:r>
              <a:rPr lang="en-GB" b="1" dirty="0"/>
              <a:t>for ------------- Evidence against</a:t>
            </a:r>
            <a:endParaRPr lang="en-GB" dirty="0"/>
          </a:p>
          <a:p>
            <a:pPr lvl="0"/>
            <a:r>
              <a:rPr lang="en-GB" dirty="0"/>
              <a:t>I’ve never had 10 in a row </a:t>
            </a:r>
            <a:r>
              <a:rPr lang="en-GB" dirty="0" smtClean="0"/>
              <a:t>                         I’ve </a:t>
            </a:r>
            <a:r>
              <a:rPr lang="en-GB" dirty="0"/>
              <a:t>coped with past ones</a:t>
            </a:r>
          </a:p>
          <a:p>
            <a:pPr lvl="0"/>
            <a:r>
              <a:rPr lang="en-GB" dirty="0"/>
              <a:t>The mouth is sensitive </a:t>
            </a:r>
            <a:r>
              <a:rPr lang="en-GB" dirty="0" smtClean="0"/>
              <a:t>                               I </a:t>
            </a:r>
            <a:r>
              <a:rPr lang="en-GB" dirty="0"/>
              <a:t>handled a broken arm</a:t>
            </a:r>
          </a:p>
          <a:p>
            <a:pPr lvl="0"/>
            <a:r>
              <a:rPr lang="en-GB" dirty="0"/>
              <a:t>I </a:t>
            </a:r>
            <a:r>
              <a:rPr lang="en-GB" dirty="0" err="1"/>
              <a:t>kinda</a:t>
            </a:r>
            <a:r>
              <a:rPr lang="en-GB" dirty="0"/>
              <a:t> freak out under stress </a:t>
            </a:r>
            <a:r>
              <a:rPr lang="en-GB" dirty="0" smtClean="0"/>
              <a:t>                   I’ll </a:t>
            </a:r>
            <a:r>
              <a:rPr lang="en-GB" dirty="0"/>
              <a:t>have a sedative</a:t>
            </a:r>
          </a:p>
          <a:p>
            <a:pPr lvl="0"/>
            <a:r>
              <a:rPr lang="en-GB" dirty="0" smtClean="0"/>
              <a:t>                                                                        I’m </a:t>
            </a:r>
            <a:r>
              <a:rPr lang="en-GB" dirty="0"/>
              <a:t>older now than the last time</a:t>
            </a:r>
          </a:p>
          <a:p>
            <a:r>
              <a:rPr lang="en-GB" i="1" dirty="0"/>
              <a:t> </a:t>
            </a:r>
            <a:endParaRPr lang="en-GB" dirty="0"/>
          </a:p>
          <a:p>
            <a:r>
              <a:rPr lang="en-GB" dirty="0" smtClean="0"/>
              <a:t>CHALLENGE: Although </a:t>
            </a:r>
            <a:r>
              <a:rPr lang="en-GB" dirty="0"/>
              <a:t>I can be sensitive to needles and no one likes getting shots, I’m older since the last dental work I had and I’ll have a sedative to help. Plus, it’ll be over in an hour! I can handle an hour! </a:t>
            </a:r>
          </a:p>
          <a:p>
            <a:endParaRPr lang="en-GB" dirty="0"/>
          </a:p>
        </p:txBody>
      </p:sp>
    </p:spTree>
    <p:extLst>
      <p:ext uri="{BB962C8B-B14F-4D97-AF65-F5344CB8AC3E}">
        <p14:creationId xmlns:p14="http://schemas.microsoft.com/office/powerpoint/2010/main" val="419343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5" name="TextBox 4"/>
          <p:cNvSpPr txBox="1"/>
          <p:nvPr/>
        </p:nvSpPr>
        <p:spPr>
          <a:xfrm>
            <a:off x="5199172" y="2515935"/>
            <a:ext cx="6194565" cy="3416320"/>
          </a:xfrm>
          <a:prstGeom prst="rect">
            <a:avLst/>
          </a:prstGeom>
          <a:noFill/>
        </p:spPr>
        <p:txBody>
          <a:bodyPr wrap="square" rtlCol="0">
            <a:spAutoFit/>
          </a:bodyPr>
          <a:lstStyle/>
          <a:p>
            <a:r>
              <a:rPr lang="en-GB" sz="2400" b="1" dirty="0" smtClean="0"/>
              <a:t>I </a:t>
            </a:r>
            <a:r>
              <a:rPr lang="en-GB" sz="2400" b="1" dirty="0"/>
              <a:t>love you.</a:t>
            </a:r>
            <a:r>
              <a:rPr lang="en-GB" sz="2400" dirty="0"/>
              <a:t> </a:t>
            </a:r>
            <a:r>
              <a:rPr lang="en-GB" sz="2400" dirty="0" smtClean="0"/>
              <a:t>(depending on relationship – otherwise other affirming words.)</a:t>
            </a:r>
          </a:p>
          <a:p>
            <a:endParaRPr lang="en-GB" sz="2400" b="1" dirty="0" smtClean="0"/>
          </a:p>
          <a:p>
            <a:r>
              <a:rPr lang="en-GB" sz="2400" b="1" dirty="0" smtClean="0"/>
              <a:t>I </a:t>
            </a:r>
            <a:r>
              <a:rPr lang="en-GB" sz="2400" b="1" dirty="0"/>
              <a:t>see that you are upset.</a:t>
            </a:r>
            <a:r>
              <a:rPr lang="en-GB" sz="2400" dirty="0"/>
              <a:t> </a:t>
            </a:r>
            <a:r>
              <a:rPr lang="en-GB" sz="2400" b="1" dirty="0" smtClean="0"/>
              <a:t>It </a:t>
            </a:r>
            <a:r>
              <a:rPr lang="en-GB" sz="2400" b="1" dirty="0"/>
              <a:t>is okay to be angry.</a:t>
            </a:r>
            <a:r>
              <a:rPr lang="en-GB" sz="2400" dirty="0"/>
              <a:t> </a:t>
            </a:r>
          </a:p>
          <a:p>
            <a:endParaRPr lang="en-GB" sz="2400" b="1" dirty="0" smtClean="0"/>
          </a:p>
          <a:p>
            <a:r>
              <a:rPr lang="en-GB" sz="2400" b="1" dirty="0" smtClean="0"/>
              <a:t>Would </a:t>
            </a:r>
            <a:r>
              <a:rPr lang="en-GB" sz="2400" b="1" dirty="0"/>
              <a:t>you like my </a:t>
            </a:r>
            <a:r>
              <a:rPr lang="en-GB" sz="2400" b="1" dirty="0" smtClean="0"/>
              <a:t>help/a hug/something to eat/to play with the Lego?</a:t>
            </a:r>
            <a:r>
              <a:rPr lang="en-GB" sz="2400" b="1" dirty="0"/>
              <a:t> </a:t>
            </a:r>
            <a:endParaRPr lang="en-GB" sz="2400" b="1" dirty="0" smtClean="0"/>
          </a:p>
          <a:p>
            <a:endParaRPr lang="en-GB" sz="2400" b="1" dirty="0" smtClean="0"/>
          </a:p>
          <a:p>
            <a:r>
              <a:rPr lang="en-GB" sz="2400" b="1" dirty="0" smtClean="0"/>
              <a:t>I </a:t>
            </a:r>
            <a:r>
              <a:rPr lang="en-GB" sz="2400" b="1" dirty="0"/>
              <a:t>am going to… </a:t>
            </a:r>
            <a:endParaRPr lang="en-GB" sz="2400" dirty="0"/>
          </a:p>
        </p:txBody>
      </p:sp>
      <p:pic>
        <p:nvPicPr>
          <p:cNvPr id="6" name="Picture 5"/>
          <p:cNvPicPr>
            <a:picLocks noChangeAspect="1"/>
          </p:cNvPicPr>
          <p:nvPr/>
        </p:nvPicPr>
        <p:blipFill>
          <a:blip r:embed="rId4"/>
          <a:stretch>
            <a:fillRect/>
          </a:stretch>
        </p:blipFill>
        <p:spPr>
          <a:xfrm>
            <a:off x="921910" y="486952"/>
            <a:ext cx="3736354" cy="5604532"/>
          </a:xfrm>
          <a:prstGeom prst="rect">
            <a:avLst/>
          </a:prstGeom>
        </p:spPr>
      </p:pic>
    </p:spTree>
    <p:extLst>
      <p:ext uri="{BB962C8B-B14F-4D97-AF65-F5344CB8AC3E}">
        <p14:creationId xmlns:p14="http://schemas.microsoft.com/office/powerpoint/2010/main" val="11100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3" name="TextBox 2"/>
          <p:cNvSpPr txBox="1"/>
          <p:nvPr/>
        </p:nvSpPr>
        <p:spPr>
          <a:xfrm>
            <a:off x="523335" y="1765220"/>
            <a:ext cx="5270740" cy="523220"/>
          </a:xfrm>
          <a:prstGeom prst="rect">
            <a:avLst/>
          </a:prstGeom>
          <a:noFill/>
        </p:spPr>
        <p:txBody>
          <a:bodyPr wrap="square" rtlCol="0">
            <a:spAutoFit/>
          </a:bodyPr>
          <a:lstStyle/>
          <a:p>
            <a:r>
              <a:rPr lang="en-GB" sz="2800" dirty="0" smtClean="0"/>
              <a:t>The healing power of story:</a:t>
            </a:r>
            <a:endParaRPr lang="en-GB" sz="2800" dirty="0"/>
          </a:p>
        </p:txBody>
      </p:sp>
      <p:sp>
        <p:nvSpPr>
          <p:cNvPr id="5" name="TextBox 4"/>
          <p:cNvSpPr txBox="1"/>
          <p:nvPr/>
        </p:nvSpPr>
        <p:spPr>
          <a:xfrm>
            <a:off x="937404" y="2509678"/>
            <a:ext cx="4856671" cy="3539430"/>
          </a:xfrm>
          <a:prstGeom prst="rect">
            <a:avLst/>
          </a:prstGeom>
          <a:noFill/>
        </p:spPr>
        <p:txBody>
          <a:bodyPr wrap="square" rtlCol="0">
            <a:spAutoFit/>
          </a:bodyPr>
          <a:lstStyle/>
          <a:p>
            <a:r>
              <a:rPr lang="en-GB" sz="2800" dirty="0" smtClean="0"/>
              <a:t>“My daddy’s in jail” – how the story of Joseph got kids talking.</a:t>
            </a:r>
          </a:p>
          <a:p>
            <a:endParaRPr lang="en-GB" sz="2800" dirty="0"/>
          </a:p>
          <a:p>
            <a:r>
              <a:rPr lang="en-GB" sz="2800" dirty="0" smtClean="0"/>
              <a:t>“Like my brothers!” – the story of Ruth and family trees</a:t>
            </a:r>
          </a:p>
          <a:p>
            <a:endParaRPr lang="en-GB" sz="2800" dirty="0"/>
          </a:p>
          <a:p>
            <a:r>
              <a:rPr lang="en-GB" sz="2800" dirty="0" smtClean="0"/>
              <a:t>Worship and children’s activities are key places for pastoral care.</a:t>
            </a:r>
          </a:p>
        </p:txBody>
      </p:sp>
      <p:pic>
        <p:nvPicPr>
          <p:cNvPr id="6" name="Picture 5"/>
          <p:cNvPicPr>
            <a:picLocks noChangeAspect="1"/>
          </p:cNvPicPr>
          <p:nvPr/>
        </p:nvPicPr>
        <p:blipFill>
          <a:blip r:embed="rId4"/>
          <a:stretch>
            <a:fillRect/>
          </a:stretch>
        </p:blipFill>
        <p:spPr>
          <a:xfrm>
            <a:off x="6397591" y="2547176"/>
            <a:ext cx="5340418" cy="3003985"/>
          </a:xfrm>
          <a:prstGeom prst="rect">
            <a:avLst/>
          </a:prstGeom>
        </p:spPr>
      </p:pic>
    </p:spTree>
    <p:extLst>
      <p:ext uri="{BB962C8B-B14F-4D97-AF65-F5344CB8AC3E}">
        <p14:creationId xmlns:p14="http://schemas.microsoft.com/office/powerpoint/2010/main" val="3150336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8" name="TextBox 7"/>
          <p:cNvSpPr txBox="1"/>
          <p:nvPr/>
        </p:nvSpPr>
        <p:spPr>
          <a:xfrm>
            <a:off x="422695" y="1962183"/>
            <a:ext cx="4157932" cy="3046988"/>
          </a:xfrm>
          <a:prstGeom prst="rect">
            <a:avLst/>
          </a:prstGeom>
          <a:noFill/>
        </p:spPr>
        <p:txBody>
          <a:bodyPr wrap="square" rtlCol="0">
            <a:spAutoFit/>
          </a:bodyPr>
          <a:lstStyle/>
          <a:p>
            <a:r>
              <a:rPr lang="en-GB" sz="2400" dirty="0" smtClean="0"/>
              <a:t>Prayer time as pastoral care:</a:t>
            </a:r>
          </a:p>
          <a:p>
            <a:endParaRPr lang="en-GB" sz="2400" dirty="0"/>
          </a:p>
          <a:p>
            <a:pPr marL="342900" indent="-342900">
              <a:buFont typeface="Arial" panose="020B0604020202020204" pitchFamily="34" charset="0"/>
              <a:buChar char="•"/>
            </a:pPr>
            <a:r>
              <a:rPr lang="en-GB" sz="2400" dirty="0" smtClean="0"/>
              <a:t>Quiet time</a:t>
            </a:r>
          </a:p>
          <a:p>
            <a:pPr marL="342900" indent="-342900">
              <a:buFont typeface="Arial" panose="020B0604020202020204" pitchFamily="34" charset="0"/>
              <a:buChar char="•"/>
            </a:pPr>
            <a:r>
              <a:rPr lang="en-GB" sz="2400" dirty="0" smtClean="0"/>
              <a:t>Meditative</a:t>
            </a:r>
          </a:p>
          <a:p>
            <a:pPr marL="342900" indent="-342900">
              <a:buFont typeface="Arial" panose="020B0604020202020204" pitchFamily="34" charset="0"/>
              <a:buChar char="•"/>
            </a:pPr>
            <a:r>
              <a:rPr lang="en-GB" sz="2400" dirty="0" smtClean="0"/>
              <a:t>Deep breathing</a:t>
            </a:r>
          </a:p>
          <a:p>
            <a:pPr marL="342900" indent="-342900">
              <a:buFont typeface="Arial" panose="020B0604020202020204" pitchFamily="34" charset="0"/>
              <a:buChar char="•"/>
            </a:pPr>
            <a:r>
              <a:rPr lang="en-GB" sz="2400" dirty="0" smtClean="0"/>
              <a:t>A time to share concerns in a safe space (establish ground rules)</a:t>
            </a:r>
          </a:p>
        </p:txBody>
      </p:sp>
      <p:pic>
        <p:nvPicPr>
          <p:cNvPr id="5" name="Picture 4"/>
          <p:cNvPicPr>
            <a:picLocks noChangeAspect="1"/>
          </p:cNvPicPr>
          <p:nvPr/>
        </p:nvPicPr>
        <p:blipFill>
          <a:blip r:embed="rId4"/>
          <a:stretch>
            <a:fillRect/>
          </a:stretch>
        </p:blipFill>
        <p:spPr>
          <a:xfrm>
            <a:off x="5212432" y="2467986"/>
            <a:ext cx="6400159" cy="3344083"/>
          </a:xfrm>
          <a:prstGeom prst="rect">
            <a:avLst/>
          </a:prstGeom>
        </p:spPr>
      </p:pic>
    </p:spTree>
    <p:extLst>
      <p:ext uri="{BB962C8B-B14F-4D97-AF65-F5344CB8AC3E}">
        <p14:creationId xmlns:p14="http://schemas.microsoft.com/office/powerpoint/2010/main" val="34067665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3" name="TextBox 2"/>
          <p:cNvSpPr txBox="1"/>
          <p:nvPr/>
        </p:nvSpPr>
        <p:spPr>
          <a:xfrm>
            <a:off x="4176691" y="2579298"/>
            <a:ext cx="6849374" cy="2185214"/>
          </a:xfrm>
          <a:prstGeom prst="rect">
            <a:avLst/>
          </a:prstGeom>
          <a:noFill/>
        </p:spPr>
        <p:txBody>
          <a:bodyPr wrap="square" rtlCol="0">
            <a:spAutoFit/>
          </a:bodyPr>
          <a:lstStyle/>
          <a:p>
            <a:pPr algn="r"/>
            <a:r>
              <a:rPr lang="en-GB" sz="3200" dirty="0" smtClean="0"/>
              <a:t>Fantasy and play: powerlessness and resilience</a:t>
            </a:r>
          </a:p>
          <a:p>
            <a:endParaRPr lang="en-GB" sz="3200" dirty="0"/>
          </a:p>
          <a:p>
            <a:pPr algn="r"/>
            <a:r>
              <a:rPr lang="en-GB" sz="2000" dirty="0" smtClean="0"/>
              <a:t>Excerpt from “Killing Monsters: why children need fantasy, super-heroes, and make-believe violence,” by Gerard Jones</a:t>
            </a:r>
            <a:endParaRPr lang="en-GB" sz="2000" dirty="0"/>
          </a:p>
        </p:txBody>
      </p:sp>
      <p:pic>
        <p:nvPicPr>
          <p:cNvPr id="5" name="Picture 4"/>
          <p:cNvPicPr>
            <a:picLocks noChangeAspect="1"/>
          </p:cNvPicPr>
          <p:nvPr/>
        </p:nvPicPr>
        <p:blipFill>
          <a:blip r:embed="rId4"/>
          <a:stretch>
            <a:fillRect/>
          </a:stretch>
        </p:blipFill>
        <p:spPr>
          <a:xfrm>
            <a:off x="1245438" y="1875373"/>
            <a:ext cx="2637955" cy="3972824"/>
          </a:xfrm>
          <a:prstGeom prst="rect">
            <a:avLst/>
          </a:prstGeom>
        </p:spPr>
      </p:pic>
    </p:spTree>
    <p:extLst>
      <p:ext uri="{BB962C8B-B14F-4D97-AF65-F5344CB8AC3E}">
        <p14:creationId xmlns:p14="http://schemas.microsoft.com/office/powerpoint/2010/main" val="860436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8" name="TextBox 7"/>
          <p:cNvSpPr txBox="1"/>
          <p:nvPr/>
        </p:nvSpPr>
        <p:spPr>
          <a:xfrm>
            <a:off x="431320" y="2177844"/>
            <a:ext cx="10558733" cy="3785652"/>
          </a:xfrm>
          <a:prstGeom prst="rect">
            <a:avLst/>
          </a:prstGeom>
          <a:noFill/>
        </p:spPr>
        <p:txBody>
          <a:bodyPr wrap="square" rtlCol="0">
            <a:spAutoFit/>
          </a:bodyPr>
          <a:lstStyle/>
          <a:p>
            <a:r>
              <a:rPr lang="en-GB" sz="2000" dirty="0" smtClean="0"/>
              <a:t>“Christians, of all people, should be able to admit that yes, there most certainly are monsters under the bed. You are not imagining them. The world is a scary place. Our life is not merely a journey in which we may sometimes get tired or lost or discouraged; it is a dangerous venture through a war zone, in which we may be attacked, ambushed, or tempted to join the Enemy’s side; in which we may be assigned to missions calling for all the courage and intelligence we can muster.</a:t>
            </a:r>
          </a:p>
          <a:p>
            <a:endParaRPr lang="en-GB" sz="2000" dirty="0"/>
          </a:p>
          <a:p>
            <a:r>
              <a:rPr lang="en-GB" sz="2000" dirty="0" smtClean="0"/>
              <a:t>And in that cosmic battle, we have by our side the unlikely superhero from Nazareth, the meek-and-mild carpenter who proved to be stronger than sin, stronger than death; who by his courage and loyalty has faced and defeated the Enemy, and who invites us, and empowers us, to follow him through the darkness to the final victory, with the saints who ‘nobly fought of old’.”</a:t>
            </a:r>
          </a:p>
          <a:p>
            <a:endParaRPr lang="en-GB" sz="2000" dirty="0"/>
          </a:p>
          <a:p>
            <a:r>
              <a:rPr lang="en-GB" sz="2000" dirty="0" smtClean="0"/>
              <a:t>- Gretchen Wolff Pritchard</a:t>
            </a:r>
          </a:p>
        </p:txBody>
      </p:sp>
    </p:spTree>
    <p:extLst>
      <p:ext uri="{BB962C8B-B14F-4D97-AF65-F5344CB8AC3E}">
        <p14:creationId xmlns:p14="http://schemas.microsoft.com/office/powerpoint/2010/main" val="1963327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2177845"/>
          </a:xfrm>
          <a:prstGeom prst="rect">
            <a:avLst/>
          </a:prstGeom>
        </p:spPr>
      </p:pic>
      <p:pic>
        <p:nvPicPr>
          <p:cNvPr id="2" name="Picture 1"/>
          <p:cNvPicPr>
            <a:picLocks noChangeAspect="1"/>
          </p:cNvPicPr>
          <p:nvPr/>
        </p:nvPicPr>
        <p:blipFill>
          <a:blip r:embed="rId3"/>
          <a:stretch>
            <a:fillRect/>
          </a:stretch>
        </p:blipFill>
        <p:spPr>
          <a:xfrm>
            <a:off x="194414" y="6270347"/>
            <a:ext cx="11199323" cy="493819"/>
          </a:xfrm>
          <a:prstGeom prst="rect">
            <a:avLst/>
          </a:prstGeom>
        </p:spPr>
      </p:pic>
      <p:sp>
        <p:nvSpPr>
          <p:cNvPr id="8" name="TextBox 7"/>
          <p:cNvSpPr txBox="1"/>
          <p:nvPr/>
        </p:nvSpPr>
        <p:spPr>
          <a:xfrm>
            <a:off x="422694" y="1737897"/>
            <a:ext cx="10558733" cy="4401205"/>
          </a:xfrm>
          <a:prstGeom prst="rect">
            <a:avLst/>
          </a:prstGeom>
          <a:noFill/>
        </p:spPr>
        <p:txBody>
          <a:bodyPr wrap="square" rtlCol="0">
            <a:spAutoFit/>
          </a:bodyPr>
          <a:lstStyle/>
          <a:p>
            <a:r>
              <a:rPr lang="en-GB" sz="2000" dirty="0" smtClean="0"/>
              <a:t>Rules of Thumb:</a:t>
            </a:r>
          </a:p>
          <a:p>
            <a:endParaRPr lang="en-GB" sz="2000" dirty="0"/>
          </a:p>
          <a:p>
            <a:pPr marL="342900" indent="-342900">
              <a:buFont typeface="Arial" panose="020B0604020202020204" pitchFamily="34" charset="0"/>
              <a:buChar char="•"/>
            </a:pPr>
            <a:r>
              <a:rPr lang="en-GB" sz="2000" dirty="0" smtClean="0"/>
              <a:t>Behavioural change is a sign that something is wrong</a:t>
            </a:r>
          </a:p>
          <a:p>
            <a:pPr marL="342900" indent="-342900">
              <a:buFont typeface="Arial" panose="020B0604020202020204" pitchFamily="34" charset="0"/>
              <a:buChar char="•"/>
            </a:pPr>
            <a:r>
              <a:rPr lang="en-GB" sz="2000" dirty="0" smtClean="0"/>
              <a:t>Unconditional positive regard</a:t>
            </a:r>
          </a:p>
          <a:p>
            <a:pPr marL="342900" indent="-342900">
              <a:buFont typeface="Arial" panose="020B0604020202020204" pitchFamily="34" charset="0"/>
              <a:buChar char="•"/>
            </a:pPr>
            <a:r>
              <a:rPr lang="en-GB" sz="2000" dirty="0" smtClean="0"/>
              <a:t>Praise and reassurance of love</a:t>
            </a:r>
          </a:p>
          <a:p>
            <a:pPr marL="342900" indent="-342900">
              <a:buFont typeface="Arial" panose="020B0604020202020204" pitchFamily="34" charset="0"/>
              <a:buChar char="•"/>
            </a:pPr>
            <a:r>
              <a:rPr lang="en-GB" sz="2000" dirty="0" smtClean="0"/>
              <a:t>Parents and clergy: key points for hearing of pastoral concerns</a:t>
            </a:r>
          </a:p>
          <a:p>
            <a:pPr marL="342900" indent="-342900">
              <a:buFont typeface="Arial" panose="020B0604020202020204" pitchFamily="34" charset="0"/>
              <a:buChar char="•"/>
            </a:pPr>
            <a:r>
              <a:rPr lang="en-GB" sz="2000" dirty="0" smtClean="0"/>
              <a:t>Tailor group activities appropriately</a:t>
            </a:r>
          </a:p>
          <a:p>
            <a:pPr marL="342900" indent="-342900">
              <a:buFont typeface="Arial" panose="020B0604020202020204" pitchFamily="34" charset="0"/>
              <a:buChar char="•"/>
            </a:pPr>
            <a:r>
              <a:rPr lang="en-GB" sz="2000" dirty="0" smtClean="0"/>
              <a:t>Don’t be afraid of questions</a:t>
            </a:r>
          </a:p>
          <a:p>
            <a:pPr marL="342900" indent="-342900">
              <a:buFont typeface="Arial" panose="020B0604020202020204" pitchFamily="34" charset="0"/>
              <a:buChar char="•"/>
            </a:pPr>
            <a:r>
              <a:rPr lang="en-GB" sz="2000" dirty="0" smtClean="0"/>
              <a:t>Tell stories honestly – don’t point to a moral or take out the scary bits (but do use your judgement)</a:t>
            </a:r>
          </a:p>
          <a:p>
            <a:pPr marL="342900" indent="-342900">
              <a:buFont typeface="Arial" panose="020B0604020202020204" pitchFamily="34" charset="0"/>
              <a:buChar char="•"/>
            </a:pPr>
            <a:r>
              <a:rPr lang="en-GB" sz="2000" dirty="0" smtClean="0"/>
              <a:t>Allow room for free response through art, play, and fantasy</a:t>
            </a:r>
          </a:p>
          <a:p>
            <a:pPr marL="342900" indent="-342900">
              <a:buFont typeface="Arial" panose="020B0604020202020204" pitchFamily="34" charset="0"/>
              <a:buChar char="•"/>
            </a:pPr>
            <a:r>
              <a:rPr lang="en-GB" sz="2000" dirty="0" smtClean="0"/>
              <a:t>Provide books/journals to take home, etc.</a:t>
            </a:r>
          </a:p>
          <a:p>
            <a:pPr marL="342900" indent="-342900">
              <a:buFont typeface="Arial" panose="020B0604020202020204" pitchFamily="34" charset="0"/>
              <a:buChar char="•"/>
            </a:pPr>
            <a:r>
              <a:rPr lang="en-GB" sz="2000" dirty="0" smtClean="0"/>
              <a:t>Respect privacy but don’t promise to keep secrets</a:t>
            </a:r>
          </a:p>
          <a:p>
            <a:pPr marL="342900" indent="-342900">
              <a:buFont typeface="Arial" panose="020B0604020202020204" pitchFamily="34" charset="0"/>
              <a:buChar char="•"/>
            </a:pPr>
            <a:r>
              <a:rPr lang="en-GB" sz="2000" dirty="0" smtClean="0"/>
              <a:t>Refer when needed</a:t>
            </a:r>
          </a:p>
        </p:txBody>
      </p:sp>
    </p:spTree>
    <p:extLst>
      <p:ext uri="{BB962C8B-B14F-4D97-AF65-F5344CB8AC3E}">
        <p14:creationId xmlns:p14="http://schemas.microsoft.com/office/powerpoint/2010/main" val="90722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18686</TotalTime>
  <Words>842</Words>
  <Application>Microsoft Office PowerPoint</Application>
  <PresentationFormat>Widescreen</PresentationFormat>
  <Paragraphs>126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Margaret Prichard Houston</dc:creator>
  <cp:lastModifiedBy>Margaret Prichard Houston</cp:lastModifiedBy>
  <cp:revision>61</cp:revision>
  <dcterms:created xsi:type="dcterms:W3CDTF">2017-01-10T10:23:18Z</dcterms:created>
  <dcterms:modified xsi:type="dcterms:W3CDTF">2017-01-23T09:50:10Z</dcterms:modified>
</cp:coreProperties>
</file>