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57" r:id="rId5"/>
    <p:sldId id="264" r:id="rId6"/>
    <p:sldId id="263" r:id="rId7"/>
    <p:sldId id="265" r:id="rId8"/>
    <p:sldId id="261" r:id="rId9"/>
    <p:sldId id="289" r:id="rId10"/>
    <p:sldId id="290" r:id="rId11"/>
    <p:sldId id="262" r:id="rId12"/>
    <p:sldId id="266" r:id="rId13"/>
    <p:sldId id="267" r:id="rId14"/>
    <p:sldId id="268" r:id="rId15"/>
    <p:sldId id="270" r:id="rId16"/>
    <p:sldId id="271" r:id="rId17"/>
    <p:sldId id="286" r:id="rId18"/>
    <p:sldId id="291" r:id="rId19"/>
    <p:sldId id="288" r:id="rId20"/>
    <p:sldId id="287" r:id="rId21"/>
    <p:sldId id="281" r:id="rId22"/>
    <p:sldId id="280" r:id="rId23"/>
    <p:sldId id="272" r:id="rId24"/>
    <p:sldId id="284" r:id="rId25"/>
    <p:sldId id="273" r:id="rId26"/>
    <p:sldId id="274" r:id="rId27"/>
    <p:sldId id="275" r:id="rId28"/>
    <p:sldId id="276" r:id="rId29"/>
    <p:sldId id="277" r:id="rId30"/>
    <p:sldId id="278" r:id="rId31"/>
    <p:sldId id="279" r:id="rId32"/>
    <p:sldId id="283" r:id="rId33"/>
    <p:sldId id="282" r:id="rId3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46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C0CB1A0-FE87-438A-BC05-030C4A0ECA76}" type="datetimeFigureOut">
              <a:rPr lang="en-GB" smtClean="0"/>
              <a:t>06/03/2017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674BC3-0E4F-4BB4-B86F-E2512A2A20FE}" type="slidenum">
              <a:rPr lang="en-GB" smtClean="0"/>
              <a:t>‹#›</a:t>
            </a:fld>
            <a:endParaRPr lang="en-GB"/>
          </a:p>
        </p:txBody>
      </p:sp>
    </p:spTree>
    <p:extLst>
      <p:ext uri="{BB962C8B-B14F-4D97-AF65-F5344CB8AC3E}">
        <p14:creationId xmlns:p14="http://schemas.microsoft.com/office/powerpoint/2010/main" val="48341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C0CB1A0-FE87-438A-BC05-030C4A0ECA76}" type="datetimeFigureOut">
              <a:rPr lang="en-GB" smtClean="0"/>
              <a:t>06/03/2017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674BC3-0E4F-4BB4-B86F-E2512A2A20FE}" type="slidenum">
              <a:rPr lang="en-GB" smtClean="0"/>
              <a:t>‹#›</a:t>
            </a:fld>
            <a:endParaRPr lang="en-GB"/>
          </a:p>
        </p:txBody>
      </p:sp>
    </p:spTree>
    <p:extLst>
      <p:ext uri="{BB962C8B-B14F-4D97-AF65-F5344CB8AC3E}">
        <p14:creationId xmlns:p14="http://schemas.microsoft.com/office/powerpoint/2010/main" val="1002404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0CB1A0-FE87-438A-BC05-030C4A0ECA76}" type="datetimeFigureOut">
              <a:rPr lang="en-GB" smtClean="0"/>
              <a:t>06/03/2017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674BC3-0E4F-4BB4-B86F-E2512A2A20FE}" type="slidenum">
              <a:rPr lang="en-GB" smtClean="0"/>
              <a:t>‹#›</a:t>
            </a:fld>
            <a:endParaRPr lang="en-GB"/>
          </a:p>
        </p:txBody>
      </p:sp>
    </p:spTree>
    <p:extLst>
      <p:ext uri="{BB962C8B-B14F-4D97-AF65-F5344CB8AC3E}">
        <p14:creationId xmlns:p14="http://schemas.microsoft.com/office/powerpoint/2010/main" val="3646890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C0CB1A0-FE87-438A-BC05-030C4A0ECA76}" type="datetimeFigureOut">
              <a:rPr lang="en-GB" smtClean="0"/>
              <a:t>06/03/2017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674BC3-0E4F-4BB4-B86F-E2512A2A20FE}" type="slidenum">
              <a:rPr lang="en-GB" smtClean="0"/>
              <a:t>‹#›</a:t>
            </a:fld>
            <a:endParaRPr lang="en-GB"/>
          </a:p>
        </p:txBody>
      </p:sp>
    </p:spTree>
    <p:extLst>
      <p:ext uri="{BB962C8B-B14F-4D97-AF65-F5344CB8AC3E}">
        <p14:creationId xmlns:p14="http://schemas.microsoft.com/office/powerpoint/2010/main" val="2612772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C0CB1A0-FE87-438A-BC05-030C4A0ECA76}" type="datetimeFigureOut">
              <a:rPr lang="en-GB" smtClean="0"/>
              <a:t>06/03/2017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3674BC3-0E4F-4BB4-B86F-E2512A2A20FE}" type="slidenum">
              <a:rPr lang="en-GB" smtClean="0"/>
              <a:t>‹#›</a:t>
            </a:fld>
            <a:endParaRPr lang="en-GB"/>
          </a:p>
        </p:txBody>
      </p:sp>
    </p:spTree>
    <p:extLst>
      <p:ext uri="{BB962C8B-B14F-4D97-AF65-F5344CB8AC3E}">
        <p14:creationId xmlns:p14="http://schemas.microsoft.com/office/powerpoint/2010/main" val="886916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C0CB1A0-FE87-438A-BC05-030C4A0ECA76}" type="datetimeFigureOut">
              <a:rPr lang="en-GB" smtClean="0"/>
              <a:t>06/03/2017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3674BC3-0E4F-4BB4-B86F-E2512A2A20FE}" type="slidenum">
              <a:rPr lang="en-GB" smtClean="0"/>
              <a:t>‹#›</a:t>
            </a:fld>
            <a:endParaRPr lang="en-GB"/>
          </a:p>
        </p:txBody>
      </p:sp>
    </p:spTree>
    <p:extLst>
      <p:ext uri="{BB962C8B-B14F-4D97-AF65-F5344CB8AC3E}">
        <p14:creationId xmlns:p14="http://schemas.microsoft.com/office/powerpoint/2010/main" val="3653222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0CB1A0-FE87-438A-BC05-030C4A0ECA76}" type="datetimeFigureOut">
              <a:rPr lang="en-GB" smtClean="0"/>
              <a:t>06/03/2017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3674BC3-0E4F-4BB4-B86F-E2512A2A20FE}" type="slidenum">
              <a:rPr lang="en-GB" smtClean="0"/>
              <a:t>‹#›</a:t>
            </a:fld>
            <a:endParaRPr lang="en-GB"/>
          </a:p>
        </p:txBody>
      </p:sp>
    </p:spTree>
    <p:extLst>
      <p:ext uri="{BB962C8B-B14F-4D97-AF65-F5344CB8AC3E}">
        <p14:creationId xmlns:p14="http://schemas.microsoft.com/office/powerpoint/2010/main" val="3250443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0CB1A0-FE87-438A-BC05-030C4A0ECA76}" type="datetimeFigureOut">
              <a:rPr lang="en-GB" smtClean="0"/>
              <a:t>06/03/2017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674BC3-0E4F-4BB4-B86F-E2512A2A20FE}" type="slidenum">
              <a:rPr lang="en-GB" smtClean="0"/>
              <a:t>‹#›</a:t>
            </a:fld>
            <a:endParaRPr lang="en-GB"/>
          </a:p>
        </p:txBody>
      </p:sp>
    </p:spTree>
    <p:extLst>
      <p:ext uri="{BB962C8B-B14F-4D97-AF65-F5344CB8AC3E}">
        <p14:creationId xmlns:p14="http://schemas.microsoft.com/office/powerpoint/2010/main" val="3446794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0CB1A0-FE87-438A-BC05-030C4A0ECA76}" type="datetimeFigureOut">
              <a:rPr lang="en-GB" smtClean="0"/>
              <a:t>06/03/2017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674BC3-0E4F-4BB4-B86F-E2512A2A20FE}" type="slidenum">
              <a:rPr lang="en-GB" smtClean="0"/>
              <a:t>‹#›</a:t>
            </a:fld>
            <a:endParaRPr lang="en-GB"/>
          </a:p>
        </p:txBody>
      </p:sp>
    </p:spTree>
    <p:extLst>
      <p:ext uri="{BB962C8B-B14F-4D97-AF65-F5344CB8AC3E}">
        <p14:creationId xmlns:p14="http://schemas.microsoft.com/office/powerpoint/2010/main" val="2741809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C0CB1A0-FE87-438A-BC05-030C4A0ECA76}" type="datetimeFigureOut">
              <a:rPr lang="en-GB" smtClean="0"/>
              <a:t>06/03/2017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674BC3-0E4F-4BB4-B86F-E2512A2A20FE}" type="slidenum">
              <a:rPr lang="en-GB" smtClean="0"/>
              <a:t>‹#›</a:t>
            </a:fld>
            <a:endParaRPr lang="en-GB"/>
          </a:p>
        </p:txBody>
      </p:sp>
    </p:spTree>
    <p:extLst>
      <p:ext uri="{BB962C8B-B14F-4D97-AF65-F5344CB8AC3E}">
        <p14:creationId xmlns:p14="http://schemas.microsoft.com/office/powerpoint/2010/main" val="806658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C0CB1A0-FE87-438A-BC05-030C4A0ECA76}" type="datetimeFigureOut">
              <a:rPr lang="en-GB" smtClean="0"/>
              <a:t>06/03/2017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674BC3-0E4F-4BB4-B86F-E2512A2A20FE}" type="slidenum">
              <a:rPr lang="en-GB" smtClean="0"/>
              <a:t>‹#›</a:t>
            </a:fld>
            <a:endParaRPr lang="en-GB"/>
          </a:p>
        </p:txBody>
      </p:sp>
    </p:spTree>
    <p:extLst>
      <p:ext uri="{BB962C8B-B14F-4D97-AF65-F5344CB8AC3E}">
        <p14:creationId xmlns:p14="http://schemas.microsoft.com/office/powerpoint/2010/main" val="166965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CB1A0-FE87-438A-BC05-030C4A0ECA76}" type="datetimeFigureOut">
              <a:rPr lang="en-GB" smtClean="0"/>
              <a:t>06/03/2017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674BC3-0E4F-4BB4-B86F-E2512A2A20FE}" type="slidenum">
              <a:rPr lang="en-GB" smtClean="0"/>
              <a:t>‹#›</a:t>
            </a:fld>
            <a:endParaRPr lang="en-GB"/>
          </a:p>
        </p:txBody>
      </p:sp>
    </p:spTree>
    <p:extLst>
      <p:ext uri="{BB962C8B-B14F-4D97-AF65-F5344CB8AC3E}">
        <p14:creationId xmlns:p14="http://schemas.microsoft.com/office/powerpoint/2010/main" val="9298567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hyperlink" Target="http://www.churchgrowthresearch.org.u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mailto:youthoffice@stalbans.anglican.org" TargetMode="External"/><Relationship Id="rId2" Type="http://schemas.openxmlformats.org/officeDocument/2006/relationships/hyperlink" Target="mailto:cme@stalbans.anglican.or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46120" y="1077298"/>
            <a:ext cx="4019909" cy="1493373"/>
          </a:xfrm>
        </p:spPr>
        <p:txBody>
          <a:bodyPr>
            <a:noAutofit/>
          </a:bodyPr>
          <a:lstStyle/>
          <a:p>
            <a:pPr algn="r"/>
            <a:r>
              <a:rPr lang="en-GB" sz="7200" dirty="0" smtClean="0">
                <a:latin typeface="Candara" panose="020E0502030303020204" pitchFamily="34" charset="0"/>
              </a:rPr>
              <a:t>Getting</a:t>
            </a:r>
            <a:br>
              <a:rPr lang="en-GB" sz="7200" dirty="0" smtClean="0">
                <a:latin typeface="Candara" panose="020E0502030303020204" pitchFamily="34" charset="0"/>
              </a:rPr>
            </a:br>
            <a:r>
              <a:rPr lang="en-GB" sz="7200" dirty="0" smtClean="0">
                <a:latin typeface="Candara" panose="020E0502030303020204" pitchFamily="34" charset="0"/>
              </a:rPr>
              <a:t>Started</a:t>
            </a:r>
            <a:endParaRPr lang="en-GB" sz="7200" dirty="0">
              <a:latin typeface="Candara" panose="020E0502030303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97840" y="530921"/>
            <a:ext cx="3068705" cy="49565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0467" y="3363299"/>
            <a:ext cx="4951214" cy="330242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891" y="284670"/>
            <a:ext cx="4817373" cy="361303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4989" y="4602722"/>
            <a:ext cx="3538849" cy="1769425"/>
          </a:xfrm>
          <a:prstGeom prst="rect">
            <a:avLst/>
          </a:prstGeom>
        </p:spPr>
      </p:pic>
    </p:spTree>
    <p:extLst>
      <p:ext uri="{BB962C8B-B14F-4D97-AF65-F5344CB8AC3E}">
        <p14:creationId xmlns:p14="http://schemas.microsoft.com/office/powerpoint/2010/main" val="11705918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GB" sz="3600" dirty="0">
                <a:latin typeface="Candara" panose="020E0502030303020204" pitchFamily="34" charset="0"/>
              </a:rPr>
              <a:t>“Growth is found where there is a high ratio of children to adults. Churches which offer programmes for children and teenagers are more likely to grow</a:t>
            </a:r>
            <a:r>
              <a:rPr lang="en-GB" sz="3600" dirty="0" smtClean="0">
                <a:latin typeface="Candara" panose="020E0502030303020204" pitchFamily="34" charset="0"/>
              </a:rPr>
              <a:t>.”</a:t>
            </a:r>
          </a:p>
          <a:p>
            <a:pPr marL="0" indent="0" algn="ctr">
              <a:buNone/>
            </a:pPr>
            <a:endParaRPr lang="en-GB" sz="2000" i="1" dirty="0" smtClean="0">
              <a:latin typeface="Candara" panose="020E0502030303020204" pitchFamily="34" charset="0"/>
            </a:endParaRPr>
          </a:p>
          <a:p>
            <a:pPr marL="0" indent="0" algn="ctr">
              <a:buNone/>
            </a:pPr>
            <a:r>
              <a:rPr lang="en-GB" sz="2000" i="1" dirty="0" smtClean="0">
                <a:latin typeface="Candara" panose="020E0502030303020204" pitchFamily="34" charset="0"/>
              </a:rPr>
              <a:t>From </a:t>
            </a:r>
            <a:r>
              <a:rPr lang="en-GB" sz="2000" i="1" dirty="0">
                <a:latin typeface="Candara" panose="020E0502030303020204" pitchFamily="34" charset="0"/>
              </a:rPr>
              <a:t>Anecdote to </a:t>
            </a:r>
            <a:r>
              <a:rPr lang="en-GB" sz="2000" i="1" dirty="0" smtClean="0">
                <a:latin typeface="Candara" panose="020E0502030303020204" pitchFamily="34" charset="0"/>
              </a:rPr>
              <a:t>Evidence </a:t>
            </a:r>
            <a:r>
              <a:rPr lang="en-GB" sz="2000" i="1" dirty="0">
                <a:latin typeface="Candara" panose="020E0502030303020204" pitchFamily="34" charset="0"/>
              </a:rPr>
              <a:t>© 2014 The Church Commissioners for England </a:t>
            </a:r>
            <a:r>
              <a:rPr lang="en-GB" sz="2000" i="1" u="sng" dirty="0" smtClean="0">
                <a:latin typeface="Candara" panose="020E0502030303020204" pitchFamily="34" charset="0"/>
                <a:hlinkClick r:id="rId2"/>
              </a:rPr>
              <a:t>www.churchgrowthresearch.org.uk</a:t>
            </a:r>
            <a:endParaRPr lang="en-GB" sz="2000" dirty="0">
              <a:latin typeface="Candara" panose="020E0502030303020204" pitchFamily="34" charset="0"/>
            </a:endParaRPr>
          </a:p>
          <a:p>
            <a:pPr marL="0" indent="0">
              <a:buNone/>
            </a:pPr>
            <a:endParaRPr lang="en-GB" dirty="0"/>
          </a:p>
          <a:p>
            <a:pPr marL="0" indent="0">
              <a:buNone/>
            </a:pPr>
            <a:endParaRPr lang="en-GB" dirty="0"/>
          </a:p>
        </p:txBody>
      </p:sp>
    </p:spTree>
    <p:extLst>
      <p:ext uri="{BB962C8B-B14F-4D97-AF65-F5344CB8AC3E}">
        <p14:creationId xmlns:p14="http://schemas.microsoft.com/office/powerpoint/2010/main" val="21659599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38126" y="87422"/>
            <a:ext cx="8058149" cy="7017306"/>
          </a:xfrm>
          <a:prstGeom prst="rect">
            <a:avLst/>
          </a:prstGeom>
        </p:spPr>
        <p:txBody>
          <a:bodyPr wrap="square">
            <a:spAutoFit/>
          </a:bodyPr>
          <a:lstStyle/>
          <a:p>
            <a:r>
              <a:rPr lang="en-GB" dirty="0" smtClean="0">
                <a:latin typeface="Candara" panose="020E0502030303020204" pitchFamily="34" charset="0"/>
              </a:rPr>
              <a:t>Are there children living in your street? How many, what ages?</a:t>
            </a:r>
          </a:p>
          <a:p>
            <a:endParaRPr lang="en-GB" dirty="0">
              <a:latin typeface="Candara" panose="020E0502030303020204" pitchFamily="34" charset="0"/>
            </a:endParaRPr>
          </a:p>
          <a:p>
            <a:r>
              <a:rPr lang="en-GB" dirty="0" smtClean="0">
                <a:latin typeface="Candara" panose="020E0502030303020204" pitchFamily="34" charset="0"/>
              </a:rPr>
              <a:t>Are there grandparents in your congregation? Godparents?</a:t>
            </a:r>
          </a:p>
          <a:p>
            <a:endParaRPr lang="en-GB" dirty="0">
              <a:latin typeface="Candara" panose="020E0502030303020204" pitchFamily="34" charset="0"/>
            </a:endParaRPr>
          </a:p>
          <a:p>
            <a:r>
              <a:rPr lang="en-GB" dirty="0" smtClean="0">
                <a:latin typeface="Candara" panose="020E0502030303020204" pitchFamily="34" charset="0"/>
              </a:rPr>
              <a:t>When was the last time you used Back to Church Sunday?</a:t>
            </a:r>
          </a:p>
          <a:p>
            <a:endParaRPr lang="en-GB" dirty="0" smtClean="0">
              <a:latin typeface="Candara" panose="020E0502030303020204" pitchFamily="34" charset="0"/>
            </a:endParaRPr>
          </a:p>
          <a:p>
            <a:r>
              <a:rPr lang="en-GB" dirty="0" smtClean="0">
                <a:latin typeface="Candara" panose="020E0502030303020204" pitchFamily="34" charset="0"/>
              </a:rPr>
              <a:t>Is there a school in your community? What sort and for what age group? Is it a Church School or not? </a:t>
            </a:r>
          </a:p>
          <a:p>
            <a:endParaRPr lang="en-GB" dirty="0" smtClean="0">
              <a:latin typeface="Candara" panose="020E0502030303020204" pitchFamily="34" charset="0"/>
            </a:endParaRPr>
          </a:p>
          <a:p>
            <a:r>
              <a:rPr lang="en-GB" dirty="0" smtClean="0">
                <a:latin typeface="Candara" panose="020E0502030303020204" pitchFamily="34" charset="0"/>
              </a:rPr>
              <a:t>Do you have contact with the school? Who and how? </a:t>
            </a:r>
          </a:p>
          <a:p>
            <a:endParaRPr lang="en-GB" dirty="0" smtClean="0">
              <a:latin typeface="Candara" panose="020E0502030303020204" pitchFamily="34" charset="0"/>
            </a:endParaRPr>
          </a:p>
          <a:p>
            <a:r>
              <a:rPr lang="en-GB" dirty="0" smtClean="0">
                <a:latin typeface="Candara" panose="020E0502030303020204" pitchFamily="34" charset="0"/>
              </a:rPr>
              <a:t>Is there a nursery school or playgroup? Do you have contact with them?</a:t>
            </a:r>
          </a:p>
          <a:p>
            <a:endParaRPr lang="en-GB" dirty="0" smtClean="0">
              <a:latin typeface="Candara" panose="020E0502030303020204" pitchFamily="34" charset="0"/>
            </a:endParaRPr>
          </a:p>
          <a:p>
            <a:r>
              <a:rPr lang="en-GB" dirty="0" smtClean="0">
                <a:latin typeface="Candara" panose="020E0502030303020204" pitchFamily="34" charset="0"/>
              </a:rPr>
              <a:t>Is there a Children’s Centre? What contact do you have?</a:t>
            </a:r>
          </a:p>
          <a:p>
            <a:endParaRPr lang="en-GB" dirty="0" smtClean="0">
              <a:latin typeface="Candara" panose="020E0502030303020204" pitchFamily="34" charset="0"/>
            </a:endParaRPr>
          </a:p>
          <a:p>
            <a:r>
              <a:rPr lang="en-GB" dirty="0" smtClean="0">
                <a:latin typeface="Candara" panose="020E0502030303020204" pitchFamily="34" charset="0"/>
              </a:rPr>
              <a:t>Is there a medical centre? What does it provide for children?</a:t>
            </a:r>
          </a:p>
          <a:p>
            <a:r>
              <a:rPr lang="en-GB" dirty="0" smtClean="0">
                <a:latin typeface="Candara" panose="020E0502030303020204" pitchFamily="34" charset="0"/>
              </a:rPr>
              <a:t>	</a:t>
            </a:r>
          </a:p>
          <a:p>
            <a:r>
              <a:rPr lang="en-GB" dirty="0" smtClean="0">
                <a:latin typeface="Candara" panose="020E0502030303020204" pitchFamily="34" charset="0"/>
              </a:rPr>
              <a:t>Do you have contact with the Health Visitor / Midwives?</a:t>
            </a:r>
          </a:p>
          <a:p>
            <a:endParaRPr lang="en-GB" dirty="0" smtClean="0">
              <a:latin typeface="Candara" panose="020E0502030303020204" pitchFamily="34" charset="0"/>
            </a:endParaRPr>
          </a:p>
          <a:p>
            <a:r>
              <a:rPr lang="en-GB" dirty="0" smtClean="0">
                <a:latin typeface="Candara" panose="020E0502030303020204" pitchFamily="34" charset="0"/>
              </a:rPr>
              <a:t>Is there a local recreation ground? What is it like?</a:t>
            </a:r>
          </a:p>
          <a:p>
            <a:r>
              <a:rPr lang="en-GB" dirty="0" smtClean="0">
                <a:latin typeface="Candara" panose="020E0502030303020204" pitchFamily="34" charset="0"/>
              </a:rPr>
              <a:t>	</a:t>
            </a:r>
          </a:p>
          <a:p>
            <a:r>
              <a:rPr lang="en-GB" dirty="0" smtClean="0">
                <a:latin typeface="Candara" panose="020E0502030303020204" pitchFamily="34" charset="0"/>
              </a:rPr>
              <a:t>Are these facilities used by children?	</a:t>
            </a:r>
          </a:p>
          <a:p>
            <a:endParaRPr lang="en-GB" dirty="0" smtClean="0">
              <a:latin typeface="Candara" panose="020E0502030303020204" pitchFamily="34" charset="0"/>
            </a:endParaRPr>
          </a:p>
          <a:p>
            <a:r>
              <a:rPr lang="en-GB" dirty="0" smtClean="0">
                <a:latin typeface="Candara" panose="020E0502030303020204" pitchFamily="34" charset="0"/>
              </a:rPr>
              <a:t>Are there any sports groups/playing fields?	</a:t>
            </a:r>
          </a:p>
          <a:p>
            <a:endParaRPr lang="en-GB"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7201" y="620743"/>
            <a:ext cx="3971926" cy="5741957"/>
          </a:xfrm>
          <a:prstGeom prst="rect">
            <a:avLst/>
          </a:prstGeom>
        </p:spPr>
      </p:pic>
    </p:spTree>
    <p:extLst>
      <p:ext uri="{BB962C8B-B14F-4D97-AF65-F5344CB8AC3E}">
        <p14:creationId xmlns:p14="http://schemas.microsoft.com/office/powerpoint/2010/main" val="3920005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398698" cy="1325563"/>
          </a:xfrm>
        </p:spPr>
        <p:txBody>
          <a:bodyPr/>
          <a:lstStyle/>
          <a:p>
            <a:r>
              <a:rPr lang="en-GB" dirty="0" smtClean="0">
                <a:latin typeface="Candara" panose="020E0502030303020204" pitchFamily="34" charset="0"/>
              </a:rPr>
              <a:t>Challenges</a:t>
            </a:r>
            <a:endParaRPr lang="en-GB" dirty="0">
              <a:latin typeface="Candara" panose="020E0502030303020204" pitchFamily="34" charset="0"/>
            </a:endParaRPr>
          </a:p>
        </p:txBody>
      </p:sp>
      <p:sp>
        <p:nvSpPr>
          <p:cNvPr id="3" name="Content Placeholder 2"/>
          <p:cNvSpPr>
            <a:spLocks noGrp="1"/>
          </p:cNvSpPr>
          <p:nvPr>
            <p:ph idx="1"/>
          </p:nvPr>
        </p:nvSpPr>
        <p:spPr>
          <a:xfrm>
            <a:off x="838200" y="1528763"/>
            <a:ext cx="7019925" cy="5476875"/>
          </a:xfrm>
        </p:spPr>
        <p:txBody>
          <a:bodyPr>
            <a:normAutofit/>
          </a:bodyPr>
          <a:lstStyle/>
          <a:p>
            <a:r>
              <a:rPr lang="en-GB" dirty="0" smtClean="0">
                <a:latin typeface="Candara" panose="020E0502030303020204" pitchFamily="34" charset="0"/>
              </a:rPr>
              <a:t>“I’m so sorry – we have rugby on Sunday mornings.”</a:t>
            </a:r>
          </a:p>
          <a:p>
            <a:r>
              <a:rPr lang="en-GB" dirty="0" smtClean="0">
                <a:latin typeface="Candara" panose="020E0502030303020204" pitchFamily="34" charset="0"/>
              </a:rPr>
              <a:t>Blended families and geographical spread – joint custody (weekends in different places), grandparents far away, etc.</a:t>
            </a:r>
          </a:p>
          <a:p>
            <a:r>
              <a:rPr lang="en-GB" dirty="0" smtClean="0">
                <a:latin typeface="Candara" panose="020E0502030303020204" pitchFamily="34" charset="0"/>
              </a:rPr>
              <a:t>Tiny village with few families</a:t>
            </a:r>
            <a:endParaRPr lang="en-GB" dirty="0">
              <a:latin typeface="Candara" panose="020E0502030303020204" pitchFamily="34" charset="0"/>
            </a:endParaRPr>
          </a:p>
          <a:p>
            <a:r>
              <a:rPr lang="en-GB" dirty="0" smtClean="0">
                <a:latin typeface="Candara" panose="020E0502030303020204" pitchFamily="34" charset="0"/>
              </a:rPr>
              <a:t>Occasional is the new regular.</a:t>
            </a:r>
          </a:p>
          <a:p>
            <a:r>
              <a:rPr lang="en-GB" dirty="0" smtClean="0">
                <a:latin typeface="Candara" panose="020E0502030303020204" pitchFamily="34" charset="0"/>
              </a:rPr>
              <a:t>Church culture</a:t>
            </a:r>
          </a:p>
          <a:p>
            <a:r>
              <a:rPr lang="en-GB" dirty="0" smtClean="0">
                <a:latin typeface="Candara" panose="020E0502030303020204" pitchFamily="34" charset="0"/>
              </a:rPr>
              <a:t>Church space</a:t>
            </a:r>
          </a:p>
          <a:p>
            <a:r>
              <a:rPr lang="en-GB" dirty="0" smtClean="0">
                <a:latin typeface="Candara" panose="020E0502030303020204" pitchFamily="34" charset="0"/>
              </a:rPr>
              <a:t>Suspicion of organised religion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2874" y="498475"/>
            <a:ext cx="3350491" cy="49256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50590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andara" panose="020E0502030303020204" pitchFamily="34" charset="0"/>
              </a:rPr>
              <a:t>Most common opportunities:</a:t>
            </a:r>
            <a:endParaRPr lang="en-GB" dirty="0">
              <a:latin typeface="Candara" panose="020E0502030303020204" pitchFamily="34" charset="0"/>
            </a:endParaRPr>
          </a:p>
        </p:txBody>
      </p:sp>
      <p:sp>
        <p:nvSpPr>
          <p:cNvPr id="3" name="Content Placeholder 2"/>
          <p:cNvSpPr>
            <a:spLocks noGrp="1"/>
          </p:cNvSpPr>
          <p:nvPr>
            <p:ph idx="1"/>
          </p:nvPr>
        </p:nvSpPr>
        <p:spPr>
          <a:xfrm>
            <a:off x="838200" y="1825625"/>
            <a:ext cx="4238625" cy="4351338"/>
          </a:xfrm>
        </p:spPr>
        <p:txBody>
          <a:bodyPr/>
          <a:lstStyle/>
          <a:p>
            <a:r>
              <a:rPr lang="en-GB" dirty="0" smtClean="0">
                <a:latin typeface="Candara" panose="020E0502030303020204" pitchFamily="34" charset="0"/>
              </a:rPr>
              <a:t>Programmes outside of Sunday mornings</a:t>
            </a:r>
          </a:p>
          <a:p>
            <a:r>
              <a:rPr lang="en-GB" dirty="0" smtClean="0">
                <a:latin typeface="Candara" panose="020E0502030303020204" pitchFamily="34" charset="0"/>
              </a:rPr>
              <a:t>Baptisms</a:t>
            </a:r>
          </a:p>
          <a:p>
            <a:r>
              <a:rPr lang="en-GB" dirty="0" smtClean="0">
                <a:latin typeface="Candara" panose="020E0502030303020204" pitchFamily="34" charset="0"/>
              </a:rPr>
              <a:t>Addressing welcome (culture and space)</a:t>
            </a:r>
          </a:p>
          <a:p>
            <a:r>
              <a:rPr lang="en-GB" dirty="0" smtClean="0">
                <a:latin typeface="Candara" panose="020E0502030303020204" pitchFamily="34" charset="0"/>
              </a:rPr>
              <a:t>Contact with schools</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2675" y="1585605"/>
            <a:ext cx="5581650" cy="47763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p:cNvSpPr txBox="1"/>
          <p:nvPr/>
        </p:nvSpPr>
        <p:spPr>
          <a:xfrm>
            <a:off x="319177" y="5850512"/>
            <a:ext cx="6729323" cy="369332"/>
          </a:xfrm>
          <a:prstGeom prst="rect">
            <a:avLst/>
          </a:prstGeom>
          <a:noFill/>
        </p:spPr>
        <p:txBody>
          <a:bodyPr wrap="square" rtlCol="0">
            <a:spAutoFit/>
          </a:bodyPr>
          <a:lstStyle/>
          <a:p>
            <a:pPr algn="r"/>
            <a:r>
              <a:rPr lang="en-GB" dirty="0" smtClean="0">
                <a:latin typeface="Candara" panose="020E0502030303020204" pitchFamily="34" charset="0"/>
              </a:rPr>
              <a:t>Photo: the William and George story … </a:t>
            </a:r>
            <a:r>
              <a:rPr lang="en-GB" dirty="0" smtClean="0">
                <a:latin typeface="Candara" panose="020E0502030303020204" pitchFamily="34" charset="0"/>
              </a:rPr>
              <a:t>children’s ministry is fluid.</a:t>
            </a:r>
            <a:endParaRPr lang="en-GB" dirty="0">
              <a:latin typeface="Candara" panose="020E0502030303020204" pitchFamily="34" charset="0"/>
            </a:endParaRPr>
          </a:p>
        </p:txBody>
      </p:sp>
    </p:spTree>
    <p:extLst>
      <p:ext uri="{BB962C8B-B14F-4D97-AF65-F5344CB8AC3E}">
        <p14:creationId xmlns:p14="http://schemas.microsoft.com/office/powerpoint/2010/main" val="25284204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andara" panose="020E0502030303020204" pitchFamily="34" charset="0"/>
              </a:rPr>
              <a:t>Outside of Sunday </a:t>
            </a:r>
            <a:r>
              <a:rPr lang="en-GB" dirty="0" smtClean="0">
                <a:latin typeface="Candara" panose="020E0502030303020204" pitchFamily="34" charset="0"/>
              </a:rPr>
              <a:t>morning (mission):</a:t>
            </a:r>
            <a:endParaRPr lang="en-GB" dirty="0">
              <a:latin typeface="Candara" panose="020E0502030303020204" pitchFamily="34" charset="0"/>
            </a:endParaRPr>
          </a:p>
        </p:txBody>
      </p:sp>
      <p:sp>
        <p:nvSpPr>
          <p:cNvPr id="3" name="Content Placeholder 2"/>
          <p:cNvSpPr>
            <a:spLocks noGrp="1"/>
          </p:cNvSpPr>
          <p:nvPr>
            <p:ph idx="1"/>
          </p:nvPr>
        </p:nvSpPr>
        <p:spPr>
          <a:xfrm>
            <a:off x="6410325" y="1690688"/>
            <a:ext cx="4867275" cy="4351338"/>
          </a:xfrm>
        </p:spPr>
        <p:txBody>
          <a:bodyPr>
            <a:normAutofit fontScale="92500" lnSpcReduction="10000"/>
          </a:bodyPr>
          <a:lstStyle/>
          <a:p>
            <a:r>
              <a:rPr lang="en-GB" dirty="0" smtClean="0">
                <a:latin typeface="Candara" panose="020E0502030303020204" pitchFamily="34" charset="0"/>
              </a:rPr>
              <a:t>Messy Church</a:t>
            </a:r>
          </a:p>
          <a:p>
            <a:r>
              <a:rPr lang="en-GB" dirty="0" smtClean="0">
                <a:latin typeface="Candara" panose="020E0502030303020204" pitchFamily="34" charset="0"/>
              </a:rPr>
              <a:t>Lunchtime or afterschool clubs</a:t>
            </a:r>
          </a:p>
          <a:p>
            <a:r>
              <a:rPr lang="en-GB" dirty="0" smtClean="0">
                <a:latin typeface="Candara" panose="020E0502030303020204" pitchFamily="34" charset="0"/>
              </a:rPr>
              <a:t>Toddler praise</a:t>
            </a:r>
          </a:p>
          <a:p>
            <a:r>
              <a:rPr lang="en-GB" dirty="0" smtClean="0">
                <a:latin typeface="Candara" panose="020E0502030303020204" pitchFamily="34" charset="0"/>
              </a:rPr>
              <a:t>Prayer presence at sporting events</a:t>
            </a:r>
          </a:p>
          <a:p>
            <a:r>
              <a:rPr lang="en-GB" dirty="0" smtClean="0">
                <a:latin typeface="Candara" panose="020E0502030303020204" pitchFamily="34" charset="0"/>
              </a:rPr>
              <a:t>Family services scheduled around local sports groups</a:t>
            </a:r>
          </a:p>
          <a:p>
            <a:r>
              <a:rPr lang="en-GB" dirty="0" smtClean="0">
                <a:latin typeface="Candara" panose="020E0502030303020204" pitchFamily="34" charset="0"/>
              </a:rPr>
              <a:t>Holiday </a:t>
            </a:r>
            <a:r>
              <a:rPr lang="en-GB" dirty="0" smtClean="0">
                <a:latin typeface="Candara" panose="020E0502030303020204" pitchFamily="34" charset="0"/>
              </a:rPr>
              <a:t>clubs</a:t>
            </a:r>
          </a:p>
          <a:p>
            <a:r>
              <a:rPr lang="en-GB" dirty="0" smtClean="0">
                <a:latin typeface="Candara" panose="020E0502030303020204" pitchFamily="34" charset="0"/>
              </a:rPr>
              <a:t>Choirs or other specialist activities – what are your church’s talents?</a:t>
            </a:r>
            <a:endParaRPr lang="en-GB" dirty="0" smtClean="0">
              <a:latin typeface="Candara" panose="020E0502030303020204" pitchFamily="34" charset="0"/>
            </a:endParaRPr>
          </a:p>
          <a:p>
            <a:pPr marL="0" indent="0">
              <a:buNone/>
            </a:pPr>
            <a:endParaRPr lang="en-GB" dirty="0" smtClean="0"/>
          </a:p>
          <a:p>
            <a:endParaRPr lang="en-GB" dirty="0" smtClean="0"/>
          </a:p>
          <a:p>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2403" y="1453356"/>
            <a:ext cx="4276583" cy="468074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6601653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98450"/>
            <a:ext cx="10515600" cy="1325563"/>
          </a:xfrm>
        </p:spPr>
        <p:txBody>
          <a:bodyPr/>
          <a:lstStyle/>
          <a:p>
            <a:r>
              <a:rPr lang="en-GB" dirty="0" smtClean="0">
                <a:latin typeface="Candara" panose="020E0502030303020204" pitchFamily="34" charset="0"/>
              </a:rPr>
              <a:t>Outside of Sunday morning – non-worship </a:t>
            </a:r>
            <a:r>
              <a:rPr lang="en-GB" dirty="0" smtClean="0">
                <a:latin typeface="Candara" panose="020E0502030303020204" pitchFamily="34" charset="0"/>
              </a:rPr>
              <a:t>focused (ministry to):</a:t>
            </a:r>
            <a:endParaRPr lang="en-GB" dirty="0">
              <a:latin typeface="Candara" panose="020E0502030303020204" pitchFamily="34" charset="0"/>
            </a:endParaRPr>
          </a:p>
        </p:txBody>
      </p:sp>
      <p:sp>
        <p:nvSpPr>
          <p:cNvPr id="3" name="Content Placeholder 2"/>
          <p:cNvSpPr>
            <a:spLocks noGrp="1"/>
          </p:cNvSpPr>
          <p:nvPr>
            <p:ph idx="1"/>
          </p:nvPr>
        </p:nvSpPr>
        <p:spPr>
          <a:xfrm>
            <a:off x="495301" y="1739900"/>
            <a:ext cx="4895850" cy="4351338"/>
          </a:xfrm>
        </p:spPr>
        <p:txBody>
          <a:bodyPr>
            <a:normAutofit fontScale="92500" lnSpcReduction="10000"/>
          </a:bodyPr>
          <a:lstStyle/>
          <a:p>
            <a:r>
              <a:rPr lang="en-GB" dirty="0" smtClean="0">
                <a:latin typeface="Candara" panose="020E0502030303020204" pitchFamily="34" charset="0"/>
              </a:rPr>
              <a:t>Café</a:t>
            </a:r>
          </a:p>
          <a:p>
            <a:r>
              <a:rPr lang="en-GB" dirty="0" smtClean="0">
                <a:latin typeface="Candara" panose="020E0502030303020204" pitchFamily="34" charset="0"/>
              </a:rPr>
              <a:t>Soft play centre</a:t>
            </a:r>
          </a:p>
          <a:p>
            <a:r>
              <a:rPr lang="en-GB" dirty="0" smtClean="0">
                <a:latin typeface="Candara" panose="020E0502030303020204" pitchFamily="34" charset="0"/>
              </a:rPr>
              <a:t>Community events</a:t>
            </a:r>
          </a:p>
          <a:p>
            <a:r>
              <a:rPr lang="en-GB" dirty="0" smtClean="0">
                <a:latin typeface="Candara" panose="020E0502030303020204" pitchFamily="34" charset="0"/>
              </a:rPr>
              <a:t>Homework help clubs</a:t>
            </a:r>
          </a:p>
          <a:p>
            <a:r>
              <a:rPr lang="en-GB" dirty="0" smtClean="0">
                <a:latin typeface="Candara" panose="020E0502030303020204" pitchFamily="34" charset="0"/>
              </a:rPr>
              <a:t>Other secular after-school activities</a:t>
            </a:r>
          </a:p>
          <a:p>
            <a:r>
              <a:rPr lang="en-GB" dirty="0" smtClean="0">
                <a:latin typeface="Candara" panose="020E0502030303020204" pitchFamily="34" charset="0"/>
              </a:rPr>
              <a:t>Do you have a local Foodbank? Story time and free book for families.</a:t>
            </a:r>
          </a:p>
          <a:p>
            <a:r>
              <a:rPr lang="en-GB" dirty="0" smtClean="0">
                <a:latin typeface="Candara" panose="020E0502030303020204" pitchFamily="34" charset="0"/>
              </a:rPr>
              <a:t>Connect with other charities in your area.</a:t>
            </a:r>
          </a:p>
          <a:p>
            <a:endParaRPr lang="en-GB" dirty="0" smtClean="0"/>
          </a:p>
          <a:p>
            <a:endParaRPr lang="en-GB"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3486" t="11200" r="19128" b="13683"/>
          <a:stretch/>
        </p:blipFill>
        <p:spPr>
          <a:xfrm>
            <a:off x="5629277" y="1438273"/>
            <a:ext cx="6115050" cy="45026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94801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 y="136525"/>
            <a:ext cx="10515600" cy="1325563"/>
          </a:xfrm>
        </p:spPr>
        <p:txBody>
          <a:bodyPr/>
          <a:lstStyle/>
          <a:p>
            <a:r>
              <a:rPr lang="en-GB" dirty="0" smtClean="0">
                <a:latin typeface="Candara" panose="020E0502030303020204" pitchFamily="34" charset="0"/>
              </a:rPr>
              <a:t>Baptisms</a:t>
            </a:r>
            <a:endParaRPr lang="en-GB" dirty="0">
              <a:latin typeface="Candara" panose="020E0502030303020204" pitchFamily="34" charset="0"/>
            </a:endParaRPr>
          </a:p>
        </p:txBody>
      </p:sp>
      <p:sp>
        <p:nvSpPr>
          <p:cNvPr id="3" name="Content Placeholder 2"/>
          <p:cNvSpPr>
            <a:spLocks noGrp="1"/>
          </p:cNvSpPr>
          <p:nvPr>
            <p:ph idx="1"/>
          </p:nvPr>
        </p:nvSpPr>
        <p:spPr>
          <a:xfrm>
            <a:off x="209550" y="1320800"/>
            <a:ext cx="5953125" cy="4351338"/>
          </a:xfrm>
        </p:spPr>
        <p:txBody>
          <a:bodyPr>
            <a:normAutofit lnSpcReduction="10000"/>
          </a:bodyPr>
          <a:lstStyle/>
          <a:p>
            <a:r>
              <a:rPr lang="en-GB" dirty="0" smtClean="0">
                <a:latin typeface="Candara" panose="020E0502030303020204" pitchFamily="34" charset="0"/>
              </a:rPr>
              <a:t>23</a:t>
            </a:r>
            <a:r>
              <a:rPr lang="en-GB" baseline="30000" dirty="0" smtClean="0">
                <a:latin typeface="Candara" panose="020E0502030303020204" pitchFamily="34" charset="0"/>
              </a:rPr>
              <a:t>rd</a:t>
            </a:r>
            <a:r>
              <a:rPr lang="en-GB" dirty="0" smtClean="0">
                <a:latin typeface="Candara" panose="020E0502030303020204" pitchFamily="34" charset="0"/>
              </a:rPr>
              <a:t> May – Baptism Matters follow-up event, venue TBC</a:t>
            </a:r>
            <a:endParaRPr lang="en-GB" dirty="0" smtClean="0">
              <a:latin typeface="Candara" panose="020E0502030303020204" pitchFamily="34" charset="0"/>
            </a:endParaRPr>
          </a:p>
          <a:p>
            <a:r>
              <a:rPr lang="en-GB" dirty="0" smtClean="0">
                <a:latin typeface="Candara" panose="020E0502030303020204" pitchFamily="34" charset="0"/>
              </a:rPr>
              <a:t>Preparation is key: meeting people other than the vicar and attending a service.</a:t>
            </a:r>
          </a:p>
          <a:p>
            <a:r>
              <a:rPr lang="en-GB" dirty="0" smtClean="0">
                <a:latin typeface="Candara" panose="020E0502030303020204" pitchFamily="34" charset="0"/>
              </a:rPr>
              <a:t>Importance of Godparents</a:t>
            </a:r>
          </a:p>
          <a:p>
            <a:r>
              <a:rPr lang="en-GB" dirty="0" smtClean="0">
                <a:latin typeface="Candara" panose="020E0502030303020204" pitchFamily="34" charset="0"/>
              </a:rPr>
              <a:t>The service itself – warmth and welcome matter more than the exact wording/liturgy.</a:t>
            </a:r>
          </a:p>
          <a:p>
            <a:r>
              <a:rPr lang="en-GB" dirty="0" smtClean="0">
                <a:latin typeface="Candara" panose="020E0502030303020204" pitchFamily="34" charset="0"/>
              </a:rPr>
              <a:t>Follow-up – the Debenhams </a:t>
            </a:r>
            <a:r>
              <a:rPr lang="en-GB" dirty="0" smtClean="0">
                <a:latin typeface="Candara" panose="020E0502030303020204" pitchFamily="34" charset="0"/>
              </a:rPr>
              <a:t>lesson</a:t>
            </a:r>
          </a:p>
          <a:p>
            <a:endParaRPr lang="en-GB" dirty="0">
              <a:latin typeface="Candara" panose="020E0502030303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7925" y="1716596"/>
            <a:ext cx="5548842" cy="370103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4170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830" y="0"/>
            <a:ext cx="10735956" cy="6863516"/>
          </a:xfrm>
          <a:prstGeom prst="rect">
            <a:avLst/>
          </a:prstGeom>
        </p:spPr>
      </p:pic>
    </p:spTree>
    <p:extLst>
      <p:ext uri="{BB962C8B-B14F-4D97-AF65-F5344CB8AC3E}">
        <p14:creationId xmlns:p14="http://schemas.microsoft.com/office/powerpoint/2010/main" val="24233800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9072" y="279308"/>
            <a:ext cx="10058400" cy="5282392"/>
          </a:xfrm>
          <a:prstGeom prst="rect">
            <a:avLst/>
          </a:prstGeom>
        </p:spPr>
      </p:pic>
    </p:spTree>
    <p:extLst>
      <p:ext uri="{BB962C8B-B14F-4D97-AF65-F5344CB8AC3E}">
        <p14:creationId xmlns:p14="http://schemas.microsoft.com/office/powerpoint/2010/main" val="30712782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325" y="-168275"/>
            <a:ext cx="10515600" cy="1325563"/>
          </a:xfrm>
        </p:spPr>
        <p:txBody>
          <a:bodyPr/>
          <a:lstStyle/>
          <a:p>
            <a:r>
              <a:rPr lang="en-GB" dirty="0" smtClean="0">
                <a:latin typeface="Candara" panose="020E0502030303020204" pitchFamily="34" charset="0"/>
              </a:rPr>
              <a:t>Addressing Welcome</a:t>
            </a:r>
            <a:endParaRPr lang="en-GB" dirty="0">
              <a:latin typeface="Candara" panose="020E0502030303020204" pitchFamily="34" charset="0"/>
            </a:endParaRPr>
          </a:p>
        </p:txBody>
      </p:sp>
      <p:pic>
        <p:nvPicPr>
          <p:cNvPr id="4" name="compilation - childrens height-Mobil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90674" y="953094"/>
            <a:ext cx="9515475" cy="5352455"/>
          </a:xfrm>
          <a:prstGeom prst="rect">
            <a:avLst/>
          </a:prstGeom>
        </p:spPr>
      </p:pic>
    </p:spTree>
    <p:extLst>
      <p:ext uri="{BB962C8B-B14F-4D97-AF65-F5344CB8AC3E}">
        <p14:creationId xmlns:p14="http://schemas.microsoft.com/office/powerpoint/2010/main" val="6188406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22" y="63200"/>
            <a:ext cx="10515600" cy="1325563"/>
          </a:xfrm>
        </p:spPr>
        <p:txBody>
          <a:bodyPr/>
          <a:lstStyle/>
          <a:p>
            <a:r>
              <a:rPr lang="en-GB" dirty="0" smtClean="0">
                <a:latin typeface="Candara" panose="020E0502030303020204" pitchFamily="34" charset="0"/>
              </a:rPr>
              <a:t>Children’s Corners/Pew Bags</a:t>
            </a:r>
            <a:endParaRPr lang="en-GB" dirty="0">
              <a:latin typeface="Candara" panose="020E0502030303020204" pitchFamily="34" charset="0"/>
            </a:endParaRPr>
          </a:p>
        </p:txBody>
      </p:sp>
      <p:sp>
        <p:nvSpPr>
          <p:cNvPr id="3" name="Content Placeholder 2"/>
          <p:cNvSpPr>
            <a:spLocks noGrp="1"/>
          </p:cNvSpPr>
          <p:nvPr>
            <p:ph idx="1"/>
          </p:nvPr>
        </p:nvSpPr>
        <p:spPr>
          <a:xfrm>
            <a:off x="475890" y="1138687"/>
            <a:ext cx="3647536" cy="4684593"/>
          </a:xfrm>
        </p:spPr>
        <p:txBody>
          <a:bodyPr>
            <a:normAutofit fontScale="92500" lnSpcReduction="10000"/>
          </a:bodyPr>
          <a:lstStyle/>
          <a:p>
            <a:r>
              <a:rPr lang="en-GB" dirty="0" smtClean="0">
                <a:latin typeface="Candara" panose="020E0502030303020204" pitchFamily="34" charset="0"/>
              </a:rPr>
              <a:t>Is the front of the church visible?</a:t>
            </a:r>
          </a:p>
          <a:p>
            <a:r>
              <a:rPr lang="en-GB" dirty="0" smtClean="0">
                <a:latin typeface="Candara" panose="020E0502030303020204" pitchFamily="34" charset="0"/>
              </a:rPr>
              <a:t>Are the toys related to Christian story/liturgy/seasons?</a:t>
            </a:r>
          </a:p>
          <a:p>
            <a:r>
              <a:rPr lang="en-GB" dirty="0" smtClean="0">
                <a:latin typeface="Candara" panose="020E0502030303020204" pitchFamily="34" charset="0"/>
              </a:rPr>
              <a:t>Is it somewhere newcomers/visitors won’t feel exposed?</a:t>
            </a:r>
          </a:p>
          <a:p>
            <a:r>
              <a:rPr lang="en-GB" dirty="0" smtClean="0">
                <a:latin typeface="Candara" panose="020E0502030303020204" pitchFamily="34" charset="0"/>
              </a:rPr>
              <a:t>What age(s) is it for?</a:t>
            </a:r>
          </a:p>
          <a:p>
            <a:r>
              <a:rPr lang="en-GB" dirty="0" smtClean="0">
                <a:latin typeface="Candara" panose="020E0502030303020204" pitchFamily="34" charset="0"/>
              </a:rPr>
              <a:t>Lots of ideas and resources available on our leaflet!</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2539" y="301925"/>
            <a:ext cx="4329461" cy="324709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3426" y="1388763"/>
            <a:ext cx="3697318" cy="49297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0083401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2211" y="196950"/>
            <a:ext cx="5450296" cy="355427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a:blip r:embed="rId3"/>
          <a:stretch>
            <a:fillRect/>
          </a:stretch>
        </p:blipFill>
        <p:spPr>
          <a:xfrm>
            <a:off x="6872900" y="188560"/>
            <a:ext cx="4928036" cy="356266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p:cNvPicPr>
            <a:picLocks noChangeAspect="1"/>
          </p:cNvPicPr>
          <p:nvPr/>
        </p:nvPicPr>
        <p:blipFill>
          <a:blip r:embed="rId4"/>
          <a:stretch>
            <a:fillRect/>
          </a:stretch>
        </p:blipFill>
        <p:spPr>
          <a:xfrm>
            <a:off x="3806774" y="3246450"/>
            <a:ext cx="4480948" cy="349940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8198528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andara" panose="020E0502030303020204" pitchFamily="34" charset="0"/>
              </a:rPr>
              <a:t>Older children:</a:t>
            </a:r>
            <a:endParaRPr lang="en-GB" dirty="0">
              <a:latin typeface="Candara" panose="020E0502030303020204" pitchFamily="34" charset="0"/>
            </a:endParaRPr>
          </a:p>
        </p:txBody>
      </p:sp>
      <p:pic>
        <p:nvPicPr>
          <p:cNvPr id="4" name="Picture 3"/>
          <p:cNvPicPr>
            <a:picLocks noChangeAspect="1"/>
          </p:cNvPicPr>
          <p:nvPr/>
        </p:nvPicPr>
        <p:blipFill>
          <a:blip r:embed="rId2"/>
          <a:stretch>
            <a:fillRect/>
          </a:stretch>
        </p:blipFill>
        <p:spPr>
          <a:xfrm>
            <a:off x="0" y="1690688"/>
            <a:ext cx="7479102" cy="3856186"/>
          </a:xfrm>
          <a:prstGeom prst="rect">
            <a:avLst/>
          </a:prstGeom>
        </p:spPr>
      </p:pic>
      <p:pic>
        <p:nvPicPr>
          <p:cNvPr id="6" name="Picture 5"/>
          <p:cNvPicPr>
            <a:picLocks noChangeAspect="1"/>
          </p:cNvPicPr>
          <p:nvPr/>
        </p:nvPicPr>
        <p:blipFill>
          <a:blip r:embed="rId3"/>
          <a:stretch>
            <a:fillRect/>
          </a:stretch>
        </p:blipFill>
        <p:spPr>
          <a:xfrm>
            <a:off x="8910936" y="3307322"/>
            <a:ext cx="3233924" cy="3346034"/>
          </a:xfrm>
          <a:prstGeom prst="rect">
            <a:avLst/>
          </a:prstGeom>
        </p:spPr>
      </p:pic>
      <p:pic>
        <p:nvPicPr>
          <p:cNvPr id="5" name="Picture 4"/>
          <p:cNvPicPr>
            <a:picLocks noChangeAspect="1"/>
          </p:cNvPicPr>
          <p:nvPr/>
        </p:nvPicPr>
        <p:blipFill>
          <a:blip r:embed="rId4"/>
          <a:stretch>
            <a:fillRect/>
          </a:stretch>
        </p:blipFill>
        <p:spPr>
          <a:xfrm>
            <a:off x="6604959" y="0"/>
            <a:ext cx="3097036" cy="3761558"/>
          </a:xfrm>
          <a:prstGeom prst="rect">
            <a:avLst/>
          </a:prstGeom>
        </p:spPr>
      </p:pic>
    </p:spTree>
    <p:extLst>
      <p:ext uri="{BB962C8B-B14F-4D97-AF65-F5344CB8AC3E}">
        <p14:creationId xmlns:p14="http://schemas.microsoft.com/office/powerpoint/2010/main" val="11400093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Callout 7"/>
          <p:cNvSpPr/>
          <p:nvPr/>
        </p:nvSpPr>
        <p:spPr>
          <a:xfrm>
            <a:off x="69011" y="0"/>
            <a:ext cx="11835442" cy="614200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1557067" y="1066707"/>
            <a:ext cx="8859330" cy="3539430"/>
          </a:xfrm>
          <a:prstGeom prst="rect">
            <a:avLst/>
          </a:prstGeom>
        </p:spPr>
        <p:txBody>
          <a:bodyPr wrap="square">
            <a:spAutoFit/>
          </a:bodyPr>
          <a:lstStyle/>
          <a:p>
            <a:pPr algn="ctr"/>
            <a:r>
              <a:rPr lang="en-GB" sz="1600" b="0" dirty="0" smtClean="0">
                <a:solidFill>
                  <a:schemeClr val="bg1"/>
                </a:solidFill>
                <a:effectLst/>
                <a:latin typeface="verdana" panose="020B0604030504040204" pitchFamily="34" charset="0"/>
              </a:rPr>
              <a:t>“If we are going to change in order to attract the unchurched </a:t>
            </a:r>
            <a:r>
              <a:rPr lang="en-GB" sz="1600" b="0" dirty="0" smtClean="0">
                <a:solidFill>
                  <a:schemeClr val="bg1"/>
                </a:solidFill>
                <a:effectLst/>
                <a:latin typeface="verdana" panose="020B0604030504040204" pitchFamily="34" charset="0"/>
              </a:rPr>
              <a:t>… we </a:t>
            </a:r>
            <a:r>
              <a:rPr lang="en-GB" sz="1600" b="0" dirty="0" smtClean="0">
                <a:solidFill>
                  <a:schemeClr val="bg1"/>
                </a:solidFill>
                <a:effectLst/>
                <a:latin typeface="verdana" panose="020B0604030504040204" pitchFamily="34" charset="0"/>
              </a:rPr>
              <a:t>have to make sure that somehow or other the unchurched find out that we are doing it, otherwise what will likely happen is that we will upset and offend the current membership in the interest of appealing to entirely hypothetical newcomers who have not in fact ever thought of entering our doors.</a:t>
            </a:r>
          </a:p>
          <a:p>
            <a:endParaRPr lang="en-GB" sz="1600" b="0" dirty="0" smtClean="0">
              <a:solidFill>
                <a:schemeClr val="bg1"/>
              </a:solidFill>
              <a:effectLst/>
              <a:latin typeface="verdana" panose="020B0604030504040204" pitchFamily="34" charset="0"/>
            </a:endParaRPr>
          </a:p>
          <a:p>
            <a:pPr algn="ctr"/>
            <a:r>
              <a:rPr lang="en-GB" sz="1600" b="0" dirty="0" smtClean="0">
                <a:solidFill>
                  <a:schemeClr val="bg1"/>
                </a:solidFill>
                <a:effectLst/>
                <a:latin typeface="verdana" panose="020B0604030504040204" pitchFamily="34" charset="0"/>
              </a:rPr>
              <a:t>“Happened at my previous church. Music director replaced traditional music with upbeat pop to appeal to the world at large. The world at large never showed up, and many of the long-time members were deeply, deeply upset by the changes.</a:t>
            </a:r>
          </a:p>
          <a:p>
            <a:endParaRPr lang="en-GB" sz="1600" dirty="0">
              <a:solidFill>
                <a:schemeClr val="bg1"/>
              </a:solidFill>
              <a:latin typeface="verdana" panose="020B0604030504040204" pitchFamily="34" charset="0"/>
            </a:endParaRPr>
          </a:p>
          <a:p>
            <a:pPr algn="ctr"/>
            <a:r>
              <a:rPr lang="en-GB" sz="1600" b="0" dirty="0" smtClean="0">
                <a:solidFill>
                  <a:schemeClr val="bg1"/>
                </a:solidFill>
                <a:effectLst/>
                <a:latin typeface="verdana" panose="020B0604030504040204" pitchFamily="34" charset="0"/>
              </a:rPr>
              <a:t>“Since I left (and both the vicar and music director also turned over) they have switched the music again, to </a:t>
            </a:r>
            <a:r>
              <a:rPr lang="en-GB" sz="1600" b="0" dirty="0" smtClean="0">
                <a:solidFill>
                  <a:schemeClr val="bg1"/>
                </a:solidFill>
                <a:effectLst/>
                <a:latin typeface="verdana" panose="020B0604030504040204" pitchFamily="34" charset="0"/>
              </a:rPr>
              <a:t>a jazz mass </a:t>
            </a:r>
            <a:r>
              <a:rPr lang="en-GB" sz="1600" b="0" dirty="0" smtClean="0">
                <a:solidFill>
                  <a:schemeClr val="bg1"/>
                </a:solidFill>
                <a:effectLst/>
                <a:latin typeface="verdana" panose="020B0604030504040204" pitchFamily="34" charset="0"/>
              </a:rPr>
              <a:t>on Sunday mornings, and the place is growing again. The difference: BIG VINYL BANNERS HUNG ON THE FRONT FENCE, advertising the jazz mass. Also, the jazz is well done, by excellent musicians.”</a:t>
            </a:r>
            <a:endParaRPr lang="en-GB" sz="1600" b="0" dirty="0">
              <a:solidFill>
                <a:schemeClr val="bg1"/>
              </a:solidFill>
              <a:effectLst/>
              <a:latin typeface="verdana" panose="020B0604030504040204" pitchFamily="34" charset="0"/>
            </a:endParaRPr>
          </a:p>
        </p:txBody>
      </p:sp>
    </p:spTree>
    <p:extLst>
      <p:ext uri="{BB962C8B-B14F-4D97-AF65-F5344CB8AC3E}">
        <p14:creationId xmlns:p14="http://schemas.microsoft.com/office/powerpoint/2010/main" val="36876749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457200"/>
            <a:ext cx="8393502" cy="707886"/>
          </a:xfrm>
          <a:prstGeom prst="rect">
            <a:avLst/>
          </a:prstGeom>
          <a:noFill/>
        </p:spPr>
        <p:txBody>
          <a:bodyPr wrap="square" rtlCol="0">
            <a:spAutoFit/>
          </a:bodyPr>
          <a:lstStyle/>
          <a:p>
            <a:r>
              <a:rPr lang="en-GB" sz="4000" dirty="0" smtClean="0">
                <a:latin typeface="Candara" panose="020E0502030303020204" pitchFamily="34" charset="0"/>
              </a:rPr>
              <a:t>“</a:t>
            </a:r>
            <a:r>
              <a:rPr lang="en-GB" sz="4000" dirty="0" err="1" smtClean="0">
                <a:latin typeface="Candara" panose="020E0502030303020204" pitchFamily="34" charset="0"/>
              </a:rPr>
              <a:t>Ssssshhhhhh</a:t>
            </a:r>
            <a:r>
              <a:rPr lang="en-GB" sz="4000" dirty="0" smtClean="0">
                <a:latin typeface="Candara" panose="020E0502030303020204" pitchFamily="34" charset="0"/>
              </a:rPr>
              <a:t>!”</a:t>
            </a:r>
            <a:endParaRPr lang="en-GB" sz="4000" dirty="0">
              <a:latin typeface="Candara" panose="020E0502030303020204" pitchFamily="34" charset="0"/>
            </a:endParaRPr>
          </a:p>
        </p:txBody>
      </p:sp>
      <p:sp>
        <p:nvSpPr>
          <p:cNvPr id="5" name="TextBox 4"/>
          <p:cNvSpPr txBox="1"/>
          <p:nvPr/>
        </p:nvSpPr>
        <p:spPr>
          <a:xfrm>
            <a:off x="457200" y="1544129"/>
            <a:ext cx="5615796" cy="4370427"/>
          </a:xfrm>
          <a:prstGeom prst="rect">
            <a:avLst/>
          </a:prstGeom>
          <a:noFill/>
        </p:spPr>
        <p:txBody>
          <a:bodyPr wrap="square" rtlCol="0">
            <a:spAutoFit/>
          </a:bodyPr>
          <a:lstStyle/>
          <a:p>
            <a:pPr marL="285750" indent="-285750">
              <a:buFont typeface="Arial" panose="020B0604020202020204" pitchFamily="34" charset="0"/>
              <a:buChar char="•"/>
            </a:pPr>
            <a:r>
              <a:rPr lang="en-GB" sz="2000" dirty="0" smtClean="0">
                <a:latin typeface="Candara" panose="020E0502030303020204" pitchFamily="34" charset="0"/>
              </a:rPr>
              <a:t>“Sound” vs. “noise.”  Children do need to be taken out when having tantrums, screaming, etc., but not for the normal sounds of children being children, and ESPECIALLY not for sounds that show active engagement in worship, e.g. “Look at the candles! Pretty! Amen!” (verbatim quote from a 2-year-old in my church a few months ago, which got shushed by an adult worshiper nearby.)</a:t>
            </a:r>
          </a:p>
          <a:p>
            <a:pPr marL="285750" indent="-285750">
              <a:buFont typeface="Arial" panose="020B0604020202020204" pitchFamily="34" charset="0"/>
              <a:buChar char="•"/>
            </a:pPr>
            <a:r>
              <a:rPr lang="en-GB" sz="2000" dirty="0" smtClean="0">
                <a:latin typeface="Candara" panose="020E0502030303020204" pitchFamily="34" charset="0"/>
              </a:rPr>
              <a:t>Usual reasons for people being upset with the presence of children in church:</a:t>
            </a:r>
          </a:p>
          <a:p>
            <a:pPr marL="742950" lvl="1" indent="-285750">
              <a:buFont typeface="Arial" panose="020B0604020202020204" pitchFamily="34" charset="0"/>
              <a:buChar char="•"/>
            </a:pPr>
            <a:r>
              <a:rPr lang="en-GB" sz="2000" dirty="0" smtClean="0">
                <a:latin typeface="Candara" panose="020E0502030303020204" pitchFamily="34" charset="0"/>
              </a:rPr>
              <a:t>Pastoral reasons</a:t>
            </a:r>
          </a:p>
          <a:p>
            <a:pPr marL="742950" lvl="1" indent="-285750">
              <a:buFont typeface="Arial" panose="020B0604020202020204" pitchFamily="34" charset="0"/>
              <a:buChar char="•"/>
            </a:pPr>
            <a:r>
              <a:rPr lang="en-GB" sz="2000" dirty="0" smtClean="0">
                <a:latin typeface="Candara" panose="020E0502030303020204" pitchFamily="34" charset="0"/>
              </a:rPr>
              <a:t>Fear</a:t>
            </a:r>
          </a:p>
          <a:p>
            <a:pPr lvl="1"/>
            <a:endParaRPr lang="en-GB"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72996" y="1673526"/>
            <a:ext cx="5979065" cy="33632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491616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hurch Make Over - Rev. Episode 2 - BBC Tw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36453" y="470140"/>
            <a:ext cx="9753600" cy="5486400"/>
          </a:xfrm>
          <a:prstGeom prst="rect">
            <a:avLst/>
          </a:prstGeom>
        </p:spPr>
      </p:pic>
    </p:spTree>
    <p:extLst>
      <p:ext uri="{BB962C8B-B14F-4D97-AF65-F5344CB8AC3E}">
        <p14:creationId xmlns:p14="http://schemas.microsoft.com/office/powerpoint/2010/main" val="19014937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50233" y="1095554"/>
            <a:ext cx="6090249" cy="707886"/>
          </a:xfrm>
          <a:prstGeom prst="rect">
            <a:avLst/>
          </a:prstGeom>
          <a:noFill/>
        </p:spPr>
        <p:txBody>
          <a:bodyPr wrap="square" rtlCol="0">
            <a:spAutoFit/>
          </a:bodyPr>
          <a:lstStyle/>
          <a:p>
            <a:pPr algn="ctr"/>
            <a:r>
              <a:rPr lang="en-GB" sz="4000" dirty="0" smtClean="0">
                <a:latin typeface="Candara" panose="020E0502030303020204" pitchFamily="34" charset="0"/>
              </a:rPr>
              <a:t>What went wrong there?</a:t>
            </a:r>
            <a:endParaRPr lang="en-GB" sz="4000" dirty="0">
              <a:latin typeface="Candara" panose="020E0502030303020204" pitchFamily="34" charset="0"/>
            </a:endParaRPr>
          </a:p>
        </p:txBody>
      </p:sp>
      <p:pic>
        <p:nvPicPr>
          <p:cNvPr id="3" name="Picture 2"/>
          <p:cNvPicPr>
            <a:picLocks noChangeAspect="1"/>
          </p:cNvPicPr>
          <p:nvPr/>
        </p:nvPicPr>
        <p:blipFill>
          <a:blip r:embed="rId2"/>
          <a:stretch>
            <a:fillRect/>
          </a:stretch>
        </p:blipFill>
        <p:spPr>
          <a:xfrm>
            <a:off x="2950233" y="2524754"/>
            <a:ext cx="6286500" cy="3533775"/>
          </a:xfrm>
          <a:prstGeom prst="rect">
            <a:avLst/>
          </a:prstGeom>
        </p:spPr>
      </p:pic>
    </p:spTree>
    <p:extLst>
      <p:ext uri="{BB962C8B-B14F-4D97-AF65-F5344CB8AC3E}">
        <p14:creationId xmlns:p14="http://schemas.microsoft.com/office/powerpoint/2010/main" val="15060211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0549" y="1297284"/>
            <a:ext cx="5633049" cy="3539430"/>
          </a:xfrm>
          <a:prstGeom prst="rect">
            <a:avLst/>
          </a:prstGeom>
          <a:noFill/>
        </p:spPr>
        <p:txBody>
          <a:bodyPr wrap="square" rtlCol="0">
            <a:spAutoFit/>
          </a:bodyPr>
          <a:lstStyle/>
          <a:p>
            <a:r>
              <a:rPr lang="en-GB" sz="2800" dirty="0" smtClean="0">
                <a:latin typeface="Candara" panose="020E0502030303020204" pitchFamily="34" charset="0"/>
              </a:rPr>
              <a:t>Change (where Adam messed up):</a:t>
            </a:r>
          </a:p>
          <a:p>
            <a:endParaRPr lang="en-GB" sz="2800" dirty="0">
              <a:latin typeface="Candara" panose="020E0502030303020204" pitchFamily="34" charset="0"/>
            </a:endParaRPr>
          </a:p>
          <a:p>
            <a:pPr marL="285750" indent="-285750">
              <a:buFont typeface="Arial" panose="020B0604020202020204" pitchFamily="34" charset="0"/>
              <a:buChar char="•"/>
            </a:pPr>
            <a:r>
              <a:rPr lang="en-GB" sz="2800" dirty="0" smtClean="0">
                <a:latin typeface="Candara" panose="020E0502030303020204" pitchFamily="34" charset="0"/>
              </a:rPr>
              <a:t>Passive-aggressive</a:t>
            </a:r>
          </a:p>
          <a:p>
            <a:pPr marL="285750" indent="-285750">
              <a:buFont typeface="Arial" panose="020B0604020202020204" pitchFamily="34" charset="0"/>
              <a:buChar char="•"/>
            </a:pPr>
            <a:r>
              <a:rPr lang="en-GB" sz="2800" dirty="0" smtClean="0">
                <a:latin typeface="Candara" panose="020E0502030303020204" pitchFamily="34" charset="0"/>
              </a:rPr>
              <a:t>Territorial and defensive – not open to new ideas, not willing to share power</a:t>
            </a:r>
          </a:p>
          <a:p>
            <a:pPr marL="285750" indent="-285750">
              <a:buFont typeface="Arial" panose="020B0604020202020204" pitchFamily="34" charset="0"/>
              <a:buChar char="•"/>
            </a:pPr>
            <a:r>
              <a:rPr lang="en-GB" sz="2800" dirty="0" smtClean="0">
                <a:latin typeface="Candara" panose="020E0502030303020204" pitchFamily="34" charset="0"/>
              </a:rPr>
              <a:t>Immediately leaps to seeing problems</a:t>
            </a:r>
            <a:endParaRPr lang="en-GB" sz="2800" dirty="0">
              <a:latin typeface="Candara" panose="020E0502030303020204" pitchFamily="34" charset="0"/>
            </a:endParaRPr>
          </a:p>
        </p:txBody>
      </p:sp>
      <p:pic>
        <p:nvPicPr>
          <p:cNvPr id="3" name="Picture 2"/>
          <p:cNvPicPr>
            <a:picLocks noChangeAspect="1"/>
          </p:cNvPicPr>
          <p:nvPr/>
        </p:nvPicPr>
        <p:blipFill rotWithShape="1">
          <a:blip r:embed="rId2"/>
          <a:srcRect l="-7740" t="-191" r="29072" b="191"/>
          <a:stretch/>
        </p:blipFill>
        <p:spPr>
          <a:xfrm>
            <a:off x="5749570" y="1028866"/>
            <a:ext cx="5611420" cy="4507155"/>
          </a:xfrm>
          <a:prstGeom prst="rect">
            <a:avLst/>
          </a:prstGeom>
        </p:spPr>
      </p:pic>
    </p:spTree>
    <p:extLst>
      <p:ext uri="{BB962C8B-B14F-4D97-AF65-F5344CB8AC3E}">
        <p14:creationId xmlns:p14="http://schemas.microsoft.com/office/powerpoint/2010/main" val="101168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286" y="866397"/>
            <a:ext cx="5633049" cy="4832092"/>
          </a:xfrm>
          <a:prstGeom prst="rect">
            <a:avLst/>
          </a:prstGeom>
          <a:noFill/>
        </p:spPr>
        <p:txBody>
          <a:bodyPr wrap="square" rtlCol="0">
            <a:spAutoFit/>
          </a:bodyPr>
          <a:lstStyle/>
          <a:p>
            <a:r>
              <a:rPr lang="en-GB" sz="2800" dirty="0" smtClean="0">
                <a:latin typeface="Candara" panose="020E0502030303020204" pitchFamily="34" charset="0"/>
              </a:rPr>
              <a:t>Change (where Darren messed up):</a:t>
            </a:r>
          </a:p>
          <a:p>
            <a:endParaRPr lang="en-GB" sz="2800" dirty="0">
              <a:latin typeface="Candara" panose="020E0502030303020204" pitchFamily="34" charset="0"/>
            </a:endParaRPr>
          </a:p>
          <a:p>
            <a:pPr marL="285750" indent="-285750">
              <a:buFont typeface="Arial" panose="020B0604020202020204" pitchFamily="34" charset="0"/>
              <a:buChar char="•"/>
            </a:pPr>
            <a:r>
              <a:rPr lang="en-GB" sz="2800" dirty="0" smtClean="0">
                <a:latin typeface="Candara" panose="020E0502030303020204" pitchFamily="34" charset="0"/>
              </a:rPr>
              <a:t>Within your existing tradition</a:t>
            </a:r>
          </a:p>
          <a:p>
            <a:pPr marL="285750" indent="-285750">
              <a:buFont typeface="Arial" panose="020B0604020202020204" pitchFamily="34" charset="0"/>
              <a:buChar char="•"/>
            </a:pPr>
            <a:r>
              <a:rPr lang="en-GB" sz="2800" dirty="0" smtClean="0">
                <a:latin typeface="Candara" panose="020E0502030303020204" pitchFamily="34" charset="0"/>
              </a:rPr>
              <a:t>With benefits to the existing community – connections made clear</a:t>
            </a:r>
          </a:p>
          <a:p>
            <a:pPr marL="285750" indent="-285750">
              <a:buFont typeface="Arial" panose="020B0604020202020204" pitchFamily="34" charset="0"/>
              <a:buChar char="•"/>
            </a:pPr>
            <a:r>
              <a:rPr lang="en-GB" sz="2800" dirty="0" smtClean="0">
                <a:latin typeface="Candara" panose="020E0502030303020204" pitchFamily="34" charset="0"/>
              </a:rPr>
              <a:t>With allies and accompaniers</a:t>
            </a:r>
          </a:p>
          <a:p>
            <a:pPr marL="285750" indent="-285750">
              <a:buFont typeface="Arial" panose="020B0604020202020204" pitchFamily="34" charset="0"/>
              <a:buChar char="•"/>
            </a:pPr>
            <a:r>
              <a:rPr lang="en-GB" sz="2800" dirty="0">
                <a:latin typeface="Candara" panose="020E0502030303020204" pitchFamily="34" charset="0"/>
              </a:rPr>
              <a:t>With authenticity – matters more than perceived coolness</a:t>
            </a:r>
            <a:r>
              <a:rPr lang="en-GB" sz="2800" dirty="0" smtClean="0">
                <a:latin typeface="Candara" panose="020E0502030303020204" pitchFamily="34" charset="0"/>
              </a:rPr>
              <a:t>.</a:t>
            </a:r>
          </a:p>
          <a:p>
            <a:pPr marL="285750" indent="-285750">
              <a:buFont typeface="Arial" panose="020B0604020202020204" pitchFamily="34" charset="0"/>
              <a:buChar char="•"/>
            </a:pPr>
            <a:r>
              <a:rPr lang="en-GB" sz="2800" dirty="0" smtClean="0">
                <a:latin typeface="Candara" panose="020E0502030303020204" pitchFamily="34" charset="0"/>
              </a:rPr>
              <a:t>With compromise where possible, and conviction where needed.</a:t>
            </a:r>
          </a:p>
        </p:txBody>
      </p:sp>
      <p:pic>
        <p:nvPicPr>
          <p:cNvPr id="3" name="Picture 2"/>
          <p:cNvPicPr>
            <a:picLocks noChangeAspect="1"/>
          </p:cNvPicPr>
          <p:nvPr/>
        </p:nvPicPr>
        <p:blipFill rotWithShape="1">
          <a:blip r:embed="rId2"/>
          <a:srcRect l="-7740" t="-191" r="29072" b="191"/>
          <a:stretch/>
        </p:blipFill>
        <p:spPr>
          <a:xfrm>
            <a:off x="5749570" y="1028866"/>
            <a:ext cx="5611420" cy="4507155"/>
          </a:xfrm>
          <a:prstGeom prst="rect">
            <a:avLst/>
          </a:prstGeom>
        </p:spPr>
      </p:pic>
    </p:spTree>
    <p:extLst>
      <p:ext uri="{BB962C8B-B14F-4D97-AF65-F5344CB8AC3E}">
        <p14:creationId xmlns:p14="http://schemas.microsoft.com/office/powerpoint/2010/main" val="185575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592" y="416884"/>
            <a:ext cx="3664789" cy="1731094"/>
          </a:xfrm>
        </p:spPr>
        <p:txBody>
          <a:bodyPr>
            <a:normAutofit fontScale="90000"/>
          </a:bodyPr>
          <a:lstStyle/>
          <a:p>
            <a:r>
              <a:rPr lang="en-GB" dirty="0" smtClean="0">
                <a:latin typeface="Candara" panose="020E0502030303020204" pitchFamily="34" charset="0"/>
              </a:rPr>
              <a:t>Why the double standard?</a:t>
            </a:r>
            <a:endParaRPr lang="en-GB" dirty="0">
              <a:latin typeface="Candara" panose="020E0502030303020204" pitchFamily="34" charset="0"/>
            </a:endParaRPr>
          </a:p>
        </p:txBody>
      </p:sp>
      <p:sp>
        <p:nvSpPr>
          <p:cNvPr id="3" name="Content Placeholder 2"/>
          <p:cNvSpPr>
            <a:spLocks noGrp="1"/>
          </p:cNvSpPr>
          <p:nvPr>
            <p:ph idx="1"/>
          </p:nvPr>
        </p:nvSpPr>
        <p:spPr>
          <a:xfrm>
            <a:off x="743309" y="2403594"/>
            <a:ext cx="3259347" cy="4204239"/>
          </a:xfrm>
        </p:spPr>
        <p:txBody>
          <a:bodyPr>
            <a:normAutofit/>
          </a:bodyPr>
          <a:lstStyle/>
          <a:p>
            <a:pPr marL="0" indent="0">
              <a:buNone/>
            </a:pPr>
            <a:r>
              <a:rPr lang="en-GB" dirty="0" smtClean="0">
                <a:latin typeface="Candara" panose="020E0502030303020204" pitchFamily="34" charset="0"/>
              </a:rPr>
              <a:t>Perception that children are ‘guests’ at an ‘adult’ event.</a:t>
            </a:r>
          </a:p>
          <a:p>
            <a:pPr marL="0" indent="0">
              <a:buNone/>
            </a:pPr>
            <a:r>
              <a:rPr lang="en-GB" sz="2000" dirty="0" smtClean="0">
                <a:latin typeface="Candara" panose="020E0502030303020204" pitchFamily="34" charset="0"/>
              </a:rPr>
              <a:t>Gretchen Wolff Pritchard</a:t>
            </a:r>
          </a:p>
          <a:p>
            <a:pPr marL="0" indent="0">
              <a:buNone/>
            </a:pPr>
            <a:endParaRPr lang="en-GB" dirty="0">
              <a:latin typeface="Candara" panose="020E0502030303020204" pitchFamily="34" charset="0"/>
            </a:endParaRPr>
          </a:p>
          <a:p>
            <a:pPr marL="0" indent="0">
              <a:buNone/>
            </a:pPr>
            <a:r>
              <a:rPr lang="en-GB" dirty="0" smtClean="0">
                <a:latin typeface="Candara" panose="020E0502030303020204" pitchFamily="34" charset="0"/>
              </a:rPr>
              <a:t>Crucially, this is internalised by PARENTS as well as other worshippers.</a:t>
            </a:r>
            <a:endParaRPr lang="en-GB" dirty="0">
              <a:latin typeface="Candara" panose="020E0502030303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9992" y="595380"/>
            <a:ext cx="3115664" cy="5676023"/>
          </a:xfrm>
          <a:prstGeom prst="rect">
            <a:avLst/>
          </a:prstGeom>
          <a:ln w="228600" cap="sq" cmpd="thickThin">
            <a:solidFill>
              <a:srgbClr val="000000"/>
            </a:solidFill>
            <a:prstDash val="solid"/>
            <a:miter lim="800000"/>
          </a:ln>
          <a:effectLst>
            <a:innerShdw blurRad="76200">
              <a:srgbClr val="000000"/>
            </a:innerShdw>
          </a:effectLst>
        </p:spPr>
      </p:pic>
      <p:pic>
        <p:nvPicPr>
          <p:cNvPr id="5" name="Picture 4"/>
          <p:cNvPicPr>
            <a:picLocks noChangeAspect="1"/>
          </p:cNvPicPr>
          <p:nvPr/>
        </p:nvPicPr>
        <p:blipFill>
          <a:blip r:embed="rId3"/>
          <a:stretch>
            <a:fillRect/>
          </a:stretch>
        </p:blipFill>
        <p:spPr>
          <a:xfrm>
            <a:off x="8334230" y="595379"/>
            <a:ext cx="3511600" cy="5676023"/>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8905171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725" y="155319"/>
            <a:ext cx="10515600" cy="1325563"/>
          </a:xfrm>
        </p:spPr>
        <p:txBody>
          <a:bodyPr/>
          <a:lstStyle/>
          <a:p>
            <a:r>
              <a:rPr lang="en-GB" dirty="0" smtClean="0">
                <a:latin typeface="Candara" panose="020E0502030303020204" pitchFamily="34" charset="0"/>
              </a:rPr>
              <a:t>How this assumption affects everyone:</a:t>
            </a:r>
            <a:endParaRPr lang="en-GB" dirty="0">
              <a:latin typeface="Candara" panose="020E0502030303020204" pitchFamily="34" charset="0"/>
            </a:endParaRPr>
          </a:p>
        </p:txBody>
      </p:sp>
      <p:sp>
        <p:nvSpPr>
          <p:cNvPr id="3" name="Content Placeholder 2"/>
          <p:cNvSpPr>
            <a:spLocks noGrp="1"/>
          </p:cNvSpPr>
          <p:nvPr>
            <p:ph idx="1"/>
          </p:nvPr>
        </p:nvSpPr>
        <p:spPr>
          <a:xfrm>
            <a:off x="101361" y="1915064"/>
            <a:ext cx="8212347" cy="4770408"/>
          </a:xfrm>
        </p:spPr>
        <p:txBody>
          <a:bodyPr/>
          <a:lstStyle/>
          <a:p>
            <a:r>
              <a:rPr lang="en-GB" dirty="0" smtClean="0">
                <a:latin typeface="Candara" panose="020E0502030303020204" pitchFamily="34" charset="0"/>
              </a:rPr>
              <a:t>Adult worshippers – “children are disrupting an event that’s </a:t>
            </a:r>
            <a:r>
              <a:rPr lang="en-GB" smtClean="0">
                <a:latin typeface="Candara" panose="020E0502030303020204" pitchFamily="34" charset="0"/>
              </a:rPr>
              <a:t>for me.” </a:t>
            </a:r>
            <a:r>
              <a:rPr lang="en-GB" sz="2000" dirty="0" smtClean="0">
                <a:latin typeface="Candara" panose="020E0502030303020204" pitchFamily="34" charset="0"/>
              </a:rPr>
              <a:t>They may be more accepting at family events or other occasions where they </a:t>
            </a:r>
            <a:r>
              <a:rPr lang="en-GB" sz="2000" i="1" dirty="0" smtClean="0">
                <a:latin typeface="Candara" panose="020E0502030303020204" pitchFamily="34" charset="0"/>
              </a:rPr>
              <a:t>understand</a:t>
            </a:r>
            <a:r>
              <a:rPr lang="en-GB" sz="2000" dirty="0" smtClean="0">
                <a:latin typeface="Candara" panose="020E0502030303020204" pitchFamily="34" charset="0"/>
              </a:rPr>
              <a:t> it’s for everyone.</a:t>
            </a:r>
          </a:p>
          <a:p>
            <a:r>
              <a:rPr lang="en-GB" dirty="0" smtClean="0">
                <a:latin typeface="Candara" panose="020E0502030303020204" pitchFamily="34" charset="0"/>
              </a:rPr>
              <a:t>Parents – “my children are misbehaving and bothering the people who this is for. I’m embarrassed and I need to make them behave.”  </a:t>
            </a:r>
            <a:r>
              <a:rPr lang="en-GB" sz="2000" dirty="0" smtClean="0">
                <a:latin typeface="Candara" panose="020E0502030303020204" pitchFamily="34" charset="0"/>
              </a:rPr>
              <a:t>Emphasis on </a:t>
            </a:r>
            <a:r>
              <a:rPr lang="en-GB" sz="2000" i="1" dirty="0" smtClean="0">
                <a:latin typeface="Candara" panose="020E0502030303020204" pitchFamily="34" charset="0"/>
              </a:rPr>
              <a:t>not disturbing others</a:t>
            </a:r>
            <a:r>
              <a:rPr lang="en-GB" sz="2000" dirty="0" smtClean="0">
                <a:latin typeface="Candara" panose="020E0502030303020204" pitchFamily="34" charset="0"/>
              </a:rPr>
              <a:t>, rather than </a:t>
            </a:r>
            <a:r>
              <a:rPr lang="en-GB" sz="2000" i="1" dirty="0" smtClean="0">
                <a:latin typeface="Candara" panose="020E0502030303020204" pitchFamily="34" charset="0"/>
              </a:rPr>
              <a:t>engaging in the event.</a:t>
            </a:r>
            <a:r>
              <a:rPr lang="en-GB" sz="2000" dirty="0" smtClean="0">
                <a:latin typeface="Candara" panose="020E0502030303020204" pitchFamily="34" charset="0"/>
              </a:rPr>
              <a:t> Watch these same parents at a children’s puppet show – they behave differently.</a:t>
            </a:r>
          </a:p>
          <a:p>
            <a:r>
              <a:rPr lang="en-GB" dirty="0" smtClean="0">
                <a:latin typeface="Candara" panose="020E0502030303020204" pitchFamily="34" charset="0"/>
              </a:rPr>
              <a:t>Children – “this is not for me. I have to sit down and shut up instead of being actively engaged.”</a:t>
            </a:r>
            <a:endParaRPr lang="en-GB" dirty="0">
              <a:latin typeface="Candara" panose="020E0502030303020204" pitchFamily="34" charset="0"/>
            </a:endParaRPr>
          </a:p>
        </p:txBody>
      </p:sp>
      <p:pic>
        <p:nvPicPr>
          <p:cNvPr id="4" name="Picture 3"/>
          <p:cNvPicPr>
            <a:picLocks noChangeAspect="1"/>
          </p:cNvPicPr>
          <p:nvPr/>
        </p:nvPicPr>
        <p:blipFill rotWithShape="1">
          <a:blip r:embed="rId2"/>
          <a:srcRect l="40098" r="3317"/>
          <a:stretch/>
        </p:blipFill>
        <p:spPr>
          <a:xfrm>
            <a:off x="8496299" y="1915064"/>
            <a:ext cx="3324114" cy="41458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p:cNvSpPr txBox="1"/>
          <p:nvPr/>
        </p:nvSpPr>
        <p:spPr>
          <a:xfrm>
            <a:off x="8313708" y="1219272"/>
            <a:ext cx="3506705" cy="523220"/>
          </a:xfrm>
          <a:prstGeom prst="rect">
            <a:avLst/>
          </a:prstGeom>
          <a:noFill/>
        </p:spPr>
        <p:txBody>
          <a:bodyPr wrap="square" rtlCol="0">
            <a:spAutoFit/>
          </a:bodyPr>
          <a:lstStyle/>
          <a:p>
            <a:pPr algn="ctr"/>
            <a:r>
              <a:rPr lang="en-GB" sz="1400" dirty="0" smtClean="0">
                <a:latin typeface="Candara" panose="020E0502030303020204" pitchFamily="34" charset="0"/>
              </a:rPr>
              <a:t>Story: Rehearsal is different</a:t>
            </a:r>
          </a:p>
          <a:p>
            <a:pPr algn="ctr"/>
            <a:r>
              <a:rPr lang="en-GB" sz="1400" dirty="0" smtClean="0">
                <a:latin typeface="Candara" panose="020E0502030303020204" pitchFamily="34" charset="0"/>
              </a:rPr>
              <a:t>from a birthday party!</a:t>
            </a:r>
            <a:endParaRPr lang="en-GB" sz="1400" dirty="0">
              <a:latin typeface="Candara" panose="020E0502030303020204" pitchFamily="34" charset="0"/>
            </a:endParaRPr>
          </a:p>
        </p:txBody>
      </p:sp>
    </p:spTree>
    <p:extLst>
      <p:ext uri="{BB962C8B-B14F-4D97-AF65-F5344CB8AC3E}">
        <p14:creationId xmlns:p14="http://schemas.microsoft.com/office/powerpoint/2010/main" val="18426414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4478" y="1050819"/>
            <a:ext cx="11869947" cy="1200329"/>
          </a:xfrm>
          <a:prstGeom prst="rect">
            <a:avLst/>
          </a:prstGeom>
          <a:noFill/>
        </p:spPr>
        <p:txBody>
          <a:bodyPr wrap="square" rtlCol="0">
            <a:spAutoFit/>
          </a:bodyPr>
          <a:lstStyle/>
          <a:p>
            <a:r>
              <a:rPr lang="en-GB" dirty="0" smtClean="0">
                <a:latin typeface="Candara" panose="020E0502030303020204" pitchFamily="34" charset="0"/>
              </a:rPr>
              <a:t>The question was put on the Spiritual Child Network’s Facebook page: “how do people answer complaints about young people making any noise in church?”</a:t>
            </a:r>
          </a:p>
          <a:p>
            <a:endParaRPr lang="en-GB" dirty="0">
              <a:latin typeface="Candara" panose="020E0502030303020204" pitchFamily="34" charset="0"/>
            </a:endParaRPr>
          </a:p>
          <a:p>
            <a:r>
              <a:rPr lang="en-GB" dirty="0" smtClean="0">
                <a:latin typeface="Candara" panose="020E0502030303020204" pitchFamily="34" charset="0"/>
              </a:rPr>
              <a:t>Here are a few of the replies …</a:t>
            </a:r>
            <a:endParaRPr lang="en-GB" dirty="0">
              <a:latin typeface="Candara" panose="020E0502030303020204" pitchFamily="34" charset="0"/>
            </a:endParaRPr>
          </a:p>
        </p:txBody>
      </p:sp>
      <p:sp>
        <p:nvSpPr>
          <p:cNvPr id="5" name="Oval Callout 4"/>
          <p:cNvSpPr/>
          <p:nvPr/>
        </p:nvSpPr>
        <p:spPr>
          <a:xfrm>
            <a:off x="1751162" y="2251148"/>
            <a:ext cx="9256143" cy="3761117"/>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dirty="0">
                <a:solidFill>
                  <a:schemeClr val="accent1"/>
                </a:solidFill>
                <a:latin typeface="Candara" panose="020E0502030303020204" pitchFamily="34" charset="0"/>
              </a:rPr>
              <a:t> I usually say," It is good to know that a few people are alert and participating!" However, on a serious note, I try to engage the children with a specific task during the quieter moments of the service. And if they are young we also encourage others to share the care of the child so that the parents can worship. We have sought a few people to do cuddle duty on a Sunday morning. Seems to work and everyone is more relaxed. Reminding the more grumpy ones that we are a family, warts, noise and all, also helps.</a:t>
            </a:r>
          </a:p>
        </p:txBody>
      </p:sp>
      <p:sp>
        <p:nvSpPr>
          <p:cNvPr id="2" name="TextBox 1"/>
          <p:cNvSpPr txBox="1"/>
          <p:nvPr/>
        </p:nvSpPr>
        <p:spPr>
          <a:xfrm>
            <a:off x="138023" y="312784"/>
            <a:ext cx="9000734" cy="646331"/>
          </a:xfrm>
          <a:prstGeom prst="rect">
            <a:avLst/>
          </a:prstGeom>
          <a:noFill/>
        </p:spPr>
        <p:txBody>
          <a:bodyPr wrap="none" rtlCol="0">
            <a:spAutoFit/>
          </a:bodyPr>
          <a:lstStyle/>
          <a:p>
            <a:r>
              <a:rPr lang="en-GB" sz="3600" dirty="0" smtClean="0">
                <a:latin typeface="Candara" panose="020E0502030303020204" pitchFamily="34" charset="0"/>
              </a:rPr>
              <a:t>Helping Parents and Other Adult Worshippers</a:t>
            </a:r>
            <a:endParaRPr lang="en-GB" sz="3600" dirty="0">
              <a:latin typeface="Candara" panose="020E0502030303020204" pitchFamily="34" charset="0"/>
            </a:endParaRPr>
          </a:p>
        </p:txBody>
      </p:sp>
    </p:spTree>
    <p:extLst>
      <p:ext uri="{BB962C8B-B14F-4D97-AF65-F5344CB8AC3E}">
        <p14:creationId xmlns:p14="http://schemas.microsoft.com/office/powerpoint/2010/main" val="29940718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8023" y="2594947"/>
            <a:ext cx="3368616" cy="2308324"/>
          </a:xfrm>
          <a:prstGeom prst="rect">
            <a:avLst/>
          </a:prstGeom>
          <a:noFill/>
        </p:spPr>
        <p:txBody>
          <a:bodyPr wrap="square" rtlCol="0">
            <a:spAutoFit/>
          </a:bodyPr>
          <a:lstStyle/>
          <a:p>
            <a:r>
              <a:rPr lang="en-GB" dirty="0" smtClean="0">
                <a:latin typeface="Candara" panose="020E0502030303020204" pitchFamily="34" charset="0"/>
              </a:rPr>
              <a:t>The question was put on the Spiritual Child Network’s Facebook page: “how do people answer complaints about young people making any noise in church?”</a:t>
            </a:r>
          </a:p>
          <a:p>
            <a:endParaRPr lang="en-GB" dirty="0">
              <a:latin typeface="Candara" panose="020E0502030303020204" pitchFamily="34" charset="0"/>
            </a:endParaRPr>
          </a:p>
          <a:p>
            <a:r>
              <a:rPr lang="en-GB" dirty="0" smtClean="0">
                <a:latin typeface="Candara" panose="020E0502030303020204" pitchFamily="34" charset="0"/>
              </a:rPr>
              <a:t>Here are a few of the replies …</a:t>
            </a:r>
            <a:endParaRPr lang="en-GB" dirty="0">
              <a:latin typeface="Candara" panose="020E0502030303020204" pitchFamily="34" charset="0"/>
            </a:endParaRPr>
          </a:p>
        </p:txBody>
      </p:sp>
      <p:sp>
        <p:nvSpPr>
          <p:cNvPr id="2" name="TextBox 1"/>
          <p:cNvSpPr txBox="1"/>
          <p:nvPr/>
        </p:nvSpPr>
        <p:spPr>
          <a:xfrm>
            <a:off x="138023" y="312784"/>
            <a:ext cx="4045788" cy="1754326"/>
          </a:xfrm>
          <a:prstGeom prst="rect">
            <a:avLst/>
          </a:prstGeom>
          <a:noFill/>
        </p:spPr>
        <p:txBody>
          <a:bodyPr wrap="square" rtlCol="0">
            <a:spAutoFit/>
          </a:bodyPr>
          <a:lstStyle/>
          <a:p>
            <a:r>
              <a:rPr lang="en-GB" sz="3600" dirty="0" smtClean="0">
                <a:latin typeface="Candara" panose="020E0502030303020204" pitchFamily="34" charset="0"/>
              </a:rPr>
              <a:t>Helping Parents and Other Adult Worshippers</a:t>
            </a:r>
            <a:endParaRPr lang="en-GB" sz="3600" dirty="0">
              <a:latin typeface="Candara" panose="020E0502030303020204" pitchFamily="34" charset="0"/>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26273" r="23774" b="3655"/>
          <a:stretch/>
        </p:blipFill>
        <p:spPr>
          <a:xfrm>
            <a:off x="5339750" y="83349"/>
            <a:ext cx="3476446" cy="6705045"/>
          </a:xfrm>
          <a:prstGeom prst="rect">
            <a:avLst/>
          </a:prstGeom>
        </p:spPr>
      </p:pic>
    </p:spTree>
    <p:extLst>
      <p:ext uri="{BB962C8B-B14F-4D97-AF65-F5344CB8AC3E}">
        <p14:creationId xmlns:p14="http://schemas.microsoft.com/office/powerpoint/2010/main" val="28520987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Callout 6"/>
          <p:cNvSpPr/>
          <p:nvPr/>
        </p:nvSpPr>
        <p:spPr>
          <a:xfrm>
            <a:off x="1802920" y="1828800"/>
            <a:ext cx="8376249" cy="3545457"/>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5" name="TextBox 4"/>
          <p:cNvSpPr txBox="1"/>
          <p:nvPr/>
        </p:nvSpPr>
        <p:spPr>
          <a:xfrm>
            <a:off x="414068" y="301924"/>
            <a:ext cx="8376249" cy="1200329"/>
          </a:xfrm>
          <a:prstGeom prst="rect">
            <a:avLst/>
          </a:prstGeom>
          <a:noFill/>
        </p:spPr>
        <p:txBody>
          <a:bodyPr wrap="square" rtlCol="0">
            <a:spAutoFit/>
          </a:bodyPr>
          <a:lstStyle/>
          <a:p>
            <a:r>
              <a:rPr lang="en-GB" dirty="0" smtClean="0"/>
              <a:t>The question was put on the Spiritual Child Network’s Facebook page: “how do people answer complaints about young people making any noise in church?”</a:t>
            </a:r>
          </a:p>
          <a:p>
            <a:endParaRPr lang="en-GB" dirty="0"/>
          </a:p>
          <a:p>
            <a:r>
              <a:rPr lang="en-GB" dirty="0" smtClean="0"/>
              <a:t>Here are a few of the replies …</a:t>
            </a:r>
            <a:endParaRPr lang="en-GB" dirty="0"/>
          </a:p>
        </p:txBody>
      </p:sp>
      <p:sp>
        <p:nvSpPr>
          <p:cNvPr id="6" name="Rectangle 5"/>
          <p:cNvSpPr/>
          <p:nvPr/>
        </p:nvSpPr>
        <p:spPr>
          <a:xfrm>
            <a:off x="3134264" y="2447366"/>
            <a:ext cx="6096000" cy="2308324"/>
          </a:xfrm>
          <a:prstGeom prst="rect">
            <a:avLst/>
          </a:prstGeom>
        </p:spPr>
        <p:txBody>
          <a:bodyPr>
            <a:spAutoFit/>
          </a:bodyPr>
          <a:lstStyle/>
          <a:p>
            <a:r>
              <a:rPr lang="en-GB" b="0" i="0" dirty="0" smtClean="0">
                <a:solidFill>
                  <a:schemeClr val="accent1"/>
                </a:solidFill>
                <a:effectLst/>
                <a:latin typeface="Candara" panose="020E0502030303020204" pitchFamily="34" charset="0"/>
              </a:rPr>
              <a:t>My son, who is on the autism spectrum, used to shout 'Boobies' over and over (we didn't know he had ASD at the time) l used to be in tears but somebody said to me that I must have the patience of a saint and encouraged me to keep coming, now I am a vicar l just zone out if kids talk (adults are often worse btw) l am just happy that they are there and would hate the parents to feel like I did before someone was kind enough to see l was struggling.</a:t>
            </a:r>
            <a:endParaRPr lang="en-GB" dirty="0">
              <a:solidFill>
                <a:schemeClr val="accent1"/>
              </a:solidFill>
              <a:latin typeface="Candara" panose="020E0502030303020204" pitchFamily="34" charset="0"/>
            </a:endParaRPr>
          </a:p>
        </p:txBody>
      </p:sp>
    </p:spTree>
    <p:extLst>
      <p:ext uri="{BB962C8B-B14F-4D97-AF65-F5344CB8AC3E}">
        <p14:creationId xmlns:p14="http://schemas.microsoft.com/office/powerpoint/2010/main" val="30573950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Callout 6"/>
          <p:cNvSpPr/>
          <p:nvPr/>
        </p:nvSpPr>
        <p:spPr>
          <a:xfrm>
            <a:off x="810883" y="1250831"/>
            <a:ext cx="11205713" cy="4813540"/>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5" name="TextBox 4"/>
          <p:cNvSpPr txBox="1"/>
          <p:nvPr/>
        </p:nvSpPr>
        <p:spPr>
          <a:xfrm>
            <a:off x="414068" y="301924"/>
            <a:ext cx="8376249" cy="1200329"/>
          </a:xfrm>
          <a:prstGeom prst="rect">
            <a:avLst/>
          </a:prstGeom>
          <a:noFill/>
        </p:spPr>
        <p:txBody>
          <a:bodyPr wrap="square" rtlCol="0">
            <a:spAutoFit/>
          </a:bodyPr>
          <a:lstStyle/>
          <a:p>
            <a:r>
              <a:rPr lang="en-GB" dirty="0" smtClean="0"/>
              <a:t>The question was put on the Spiritual Child Network’s Facebook page: “how do people answer complaints about young people making any noise in church?”</a:t>
            </a:r>
          </a:p>
          <a:p>
            <a:endParaRPr lang="en-GB" dirty="0"/>
          </a:p>
          <a:p>
            <a:r>
              <a:rPr lang="en-GB" dirty="0" smtClean="0"/>
              <a:t>Here are a few of the replies …</a:t>
            </a:r>
            <a:endParaRPr lang="en-GB" dirty="0"/>
          </a:p>
        </p:txBody>
      </p:sp>
      <p:sp>
        <p:nvSpPr>
          <p:cNvPr id="6" name="Rectangle 5"/>
          <p:cNvSpPr/>
          <p:nvPr/>
        </p:nvSpPr>
        <p:spPr>
          <a:xfrm>
            <a:off x="2235678" y="2018451"/>
            <a:ext cx="8200845" cy="3416320"/>
          </a:xfrm>
          <a:prstGeom prst="rect">
            <a:avLst/>
          </a:prstGeom>
        </p:spPr>
        <p:txBody>
          <a:bodyPr wrap="square">
            <a:spAutoFit/>
          </a:bodyPr>
          <a:lstStyle/>
          <a:p>
            <a:r>
              <a:rPr lang="en-GB" dirty="0">
                <a:solidFill>
                  <a:schemeClr val="accent1"/>
                </a:solidFill>
              </a:rPr>
              <a:t>We sat down as a PCC and talked about the place of children in worship. Having a large group of people in church who understand the aims of growing the kingdom of God means that there is someone in each area of the church who can spread the good news of Children across the whole congregation. Plus I now have a large group of people on the look out for faith based toys wherever they travel. It means that I get handed lovely things like a wooden nativity jigsaw for toddlers with "I saw this in [insert northern seaside town] and though the children could play with it</a:t>
            </a:r>
            <a:r>
              <a:rPr lang="en-GB" dirty="0" smtClean="0">
                <a:solidFill>
                  <a:schemeClr val="accent1"/>
                </a:solidFill>
              </a:rPr>
              <a:t>".</a:t>
            </a:r>
          </a:p>
          <a:p>
            <a:endParaRPr lang="en-GB" dirty="0">
              <a:solidFill>
                <a:schemeClr val="accent1"/>
              </a:solidFill>
              <a:latin typeface="Candara" panose="020E0502030303020204" pitchFamily="34" charset="0"/>
            </a:endParaRPr>
          </a:p>
          <a:p>
            <a:r>
              <a:rPr lang="en-GB" dirty="0">
                <a:solidFill>
                  <a:schemeClr val="accent1"/>
                </a:solidFill>
              </a:rPr>
              <a:t> I mean if someone tuts and says </a:t>
            </a:r>
            <a:r>
              <a:rPr lang="en-GB" dirty="0" err="1">
                <a:solidFill>
                  <a:schemeClr val="accent1"/>
                </a:solidFill>
              </a:rPr>
              <a:t>shh</a:t>
            </a:r>
            <a:r>
              <a:rPr lang="en-GB" dirty="0">
                <a:solidFill>
                  <a:schemeClr val="accent1"/>
                </a:solidFill>
              </a:rPr>
              <a:t> it's much easier for one of their peers to just say "they're OK, they're just playing" than for me to say it</a:t>
            </a:r>
            <a:r>
              <a:rPr lang="en-GB" dirty="0" smtClean="0">
                <a:solidFill>
                  <a:schemeClr val="accent1"/>
                </a:solidFill>
              </a:rPr>
              <a:t>.</a:t>
            </a:r>
          </a:p>
          <a:p>
            <a:endParaRPr lang="en-GB" dirty="0">
              <a:solidFill>
                <a:schemeClr val="accent1"/>
              </a:solidFill>
              <a:latin typeface="Candara" panose="020E0502030303020204" pitchFamily="34" charset="0"/>
            </a:endParaRPr>
          </a:p>
          <a:p>
            <a:pPr algn="r"/>
            <a:r>
              <a:rPr lang="en-GB" dirty="0" smtClean="0">
                <a:solidFill>
                  <a:schemeClr val="accent1"/>
                </a:solidFill>
                <a:latin typeface="Candara" panose="020E0502030303020204" pitchFamily="34" charset="0"/>
              </a:rPr>
              <a:t>- The Revd. Robb Sutherland</a:t>
            </a:r>
            <a:endParaRPr lang="en-GB" dirty="0">
              <a:solidFill>
                <a:schemeClr val="accent1"/>
              </a:solidFill>
              <a:latin typeface="Candara" panose="020E0502030303020204" pitchFamily="34" charset="0"/>
            </a:endParaRPr>
          </a:p>
        </p:txBody>
      </p:sp>
    </p:spTree>
    <p:extLst>
      <p:ext uri="{BB962C8B-B14F-4D97-AF65-F5344CB8AC3E}">
        <p14:creationId xmlns:p14="http://schemas.microsoft.com/office/powerpoint/2010/main" val="36375526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Callout 6"/>
          <p:cNvSpPr/>
          <p:nvPr/>
        </p:nvSpPr>
        <p:spPr>
          <a:xfrm>
            <a:off x="2424023" y="1621765"/>
            <a:ext cx="7694762" cy="4511615"/>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4400" dirty="0" smtClean="0">
                <a:solidFill>
                  <a:schemeClr val="accent1"/>
                </a:solidFill>
              </a:rPr>
              <a:t>Ask the complainer if they would go on the crèche rota.</a:t>
            </a:r>
            <a:endParaRPr lang="en-GB" sz="4400" dirty="0" smtClean="0">
              <a:solidFill>
                <a:schemeClr val="accent1"/>
              </a:solidFill>
              <a:latin typeface="Candara" panose="020E0502030303020204" pitchFamily="34" charset="0"/>
            </a:endParaRPr>
          </a:p>
          <a:p>
            <a:pPr algn="ctr"/>
            <a:endParaRPr lang="en-GB" dirty="0"/>
          </a:p>
        </p:txBody>
      </p:sp>
      <p:sp>
        <p:nvSpPr>
          <p:cNvPr id="5" name="TextBox 4"/>
          <p:cNvSpPr txBox="1"/>
          <p:nvPr/>
        </p:nvSpPr>
        <p:spPr>
          <a:xfrm>
            <a:off x="414068" y="301924"/>
            <a:ext cx="8376249" cy="1200329"/>
          </a:xfrm>
          <a:prstGeom prst="rect">
            <a:avLst/>
          </a:prstGeom>
          <a:noFill/>
        </p:spPr>
        <p:txBody>
          <a:bodyPr wrap="square" rtlCol="0">
            <a:spAutoFit/>
          </a:bodyPr>
          <a:lstStyle/>
          <a:p>
            <a:r>
              <a:rPr lang="en-GB" dirty="0" smtClean="0"/>
              <a:t>The question was put on the Spiritual Child Network’s Facebook page: “how do people answer complaints about young people making any noise in church?”</a:t>
            </a:r>
          </a:p>
          <a:p>
            <a:endParaRPr lang="en-GB" dirty="0"/>
          </a:p>
          <a:p>
            <a:r>
              <a:rPr lang="en-GB" dirty="0" smtClean="0"/>
              <a:t>Here are a few of the replies …</a:t>
            </a:r>
            <a:endParaRPr lang="en-GB" dirty="0"/>
          </a:p>
        </p:txBody>
      </p:sp>
    </p:spTree>
    <p:extLst>
      <p:ext uri="{BB962C8B-B14F-4D97-AF65-F5344CB8AC3E}">
        <p14:creationId xmlns:p14="http://schemas.microsoft.com/office/powerpoint/2010/main" val="11635579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Callout 6"/>
          <p:cNvSpPr/>
          <p:nvPr/>
        </p:nvSpPr>
        <p:spPr>
          <a:xfrm>
            <a:off x="741872" y="1502253"/>
            <a:ext cx="10489720" cy="4674260"/>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GB" dirty="0"/>
          </a:p>
        </p:txBody>
      </p:sp>
      <p:sp>
        <p:nvSpPr>
          <p:cNvPr id="5" name="TextBox 4"/>
          <p:cNvSpPr txBox="1"/>
          <p:nvPr/>
        </p:nvSpPr>
        <p:spPr>
          <a:xfrm>
            <a:off x="414068" y="301924"/>
            <a:ext cx="8376249" cy="1200329"/>
          </a:xfrm>
          <a:prstGeom prst="rect">
            <a:avLst/>
          </a:prstGeom>
          <a:noFill/>
        </p:spPr>
        <p:txBody>
          <a:bodyPr wrap="square" rtlCol="0">
            <a:spAutoFit/>
          </a:bodyPr>
          <a:lstStyle/>
          <a:p>
            <a:r>
              <a:rPr lang="en-GB" dirty="0" smtClean="0"/>
              <a:t>The question was put on the Spiritual Child Network’s Facebook page: “how do people answer complaints about young people making any noise in church?”</a:t>
            </a:r>
          </a:p>
          <a:p>
            <a:endParaRPr lang="en-GB" dirty="0"/>
          </a:p>
          <a:p>
            <a:r>
              <a:rPr lang="en-GB" dirty="0" smtClean="0"/>
              <a:t>Here are a few of the replies …</a:t>
            </a:r>
            <a:endParaRPr lang="en-GB" dirty="0"/>
          </a:p>
        </p:txBody>
      </p:sp>
      <p:sp>
        <p:nvSpPr>
          <p:cNvPr id="2" name="TextBox 1"/>
          <p:cNvSpPr txBox="1"/>
          <p:nvPr/>
        </p:nvSpPr>
        <p:spPr>
          <a:xfrm>
            <a:off x="1570008" y="2502917"/>
            <a:ext cx="9264770" cy="2862322"/>
          </a:xfrm>
          <a:prstGeom prst="rect">
            <a:avLst/>
          </a:prstGeom>
          <a:noFill/>
        </p:spPr>
        <p:txBody>
          <a:bodyPr wrap="square" rtlCol="0">
            <a:spAutoFit/>
          </a:bodyPr>
          <a:lstStyle/>
          <a:p>
            <a:r>
              <a:rPr lang="en-GB" dirty="0" smtClean="0">
                <a:solidFill>
                  <a:schemeClr val="accent1"/>
                </a:solidFill>
              </a:rPr>
              <a:t>I've learned in conversation with some of our young parents that they really don't want to be away from their children during church. Most of our young families have two working parents, and church is only on the table for them if it can also be family time. They want their kids beside them during worship, not off in a nursery somewhere. (This is also why we’re keeping Sunday school to two Sundays a month, a rhythm that is working pretty well for us.) So when the complaint is from people who raised their own kids 40 or 50 years ago, &amp; want to know why today's kids aren't off somewhere else like theirs were, I find that explaining that big sociological shift to two-income families and those parents' understandable desire to spend time with their kids on the weekends, is sometimes helpful.</a:t>
            </a:r>
          </a:p>
          <a:p>
            <a:endParaRPr lang="en-GB" dirty="0"/>
          </a:p>
        </p:txBody>
      </p:sp>
    </p:spTree>
    <p:extLst>
      <p:ext uri="{BB962C8B-B14F-4D97-AF65-F5344CB8AC3E}">
        <p14:creationId xmlns:p14="http://schemas.microsoft.com/office/powerpoint/2010/main" val="37259203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Callout 6"/>
          <p:cNvSpPr/>
          <p:nvPr/>
        </p:nvSpPr>
        <p:spPr>
          <a:xfrm>
            <a:off x="1147314" y="1699402"/>
            <a:ext cx="10489720" cy="3838755"/>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GB" dirty="0"/>
          </a:p>
        </p:txBody>
      </p:sp>
      <p:sp>
        <p:nvSpPr>
          <p:cNvPr id="5" name="TextBox 4"/>
          <p:cNvSpPr txBox="1"/>
          <p:nvPr/>
        </p:nvSpPr>
        <p:spPr>
          <a:xfrm>
            <a:off x="414068" y="301924"/>
            <a:ext cx="8376249" cy="1200329"/>
          </a:xfrm>
          <a:prstGeom prst="rect">
            <a:avLst/>
          </a:prstGeom>
          <a:noFill/>
        </p:spPr>
        <p:txBody>
          <a:bodyPr wrap="square" rtlCol="0">
            <a:spAutoFit/>
          </a:bodyPr>
          <a:lstStyle/>
          <a:p>
            <a:r>
              <a:rPr lang="en-GB" dirty="0" smtClean="0"/>
              <a:t>The question was put on the Spiritual Child Network’s Facebook page: “how do people answer complaints about young people making any noise in church?”</a:t>
            </a:r>
          </a:p>
          <a:p>
            <a:endParaRPr lang="en-GB" dirty="0"/>
          </a:p>
          <a:p>
            <a:r>
              <a:rPr lang="en-GB" dirty="0" smtClean="0"/>
              <a:t>Here are a few of the replies …</a:t>
            </a:r>
            <a:endParaRPr lang="en-GB" dirty="0"/>
          </a:p>
        </p:txBody>
      </p:sp>
      <p:sp>
        <p:nvSpPr>
          <p:cNvPr id="2" name="TextBox 1"/>
          <p:cNvSpPr txBox="1"/>
          <p:nvPr/>
        </p:nvSpPr>
        <p:spPr>
          <a:xfrm>
            <a:off x="1966822" y="2856600"/>
            <a:ext cx="9264770" cy="1477328"/>
          </a:xfrm>
          <a:prstGeom prst="rect">
            <a:avLst/>
          </a:prstGeom>
          <a:noFill/>
        </p:spPr>
        <p:txBody>
          <a:bodyPr wrap="square" rtlCol="0">
            <a:spAutoFit/>
          </a:bodyPr>
          <a:lstStyle/>
          <a:p>
            <a:r>
              <a:rPr lang="en-GB" dirty="0">
                <a:solidFill>
                  <a:schemeClr val="accent1"/>
                </a:solidFill>
              </a:rPr>
              <a:t>Perhaps we have lost sight of churches as places of 'public' worship. Public places, like marketplaces, civic squares, parks and local libraries, music festivals are naturally noisy spaces. That's what happens when people gather in community... there are some exceptions, like lectures...and elite music performances, but these are usually ticketed and exclusive. Maybe we're a bit confused about the type of event that public worship is...</a:t>
            </a:r>
          </a:p>
        </p:txBody>
      </p:sp>
    </p:spTree>
    <p:extLst>
      <p:ext uri="{BB962C8B-B14F-4D97-AF65-F5344CB8AC3E}">
        <p14:creationId xmlns:p14="http://schemas.microsoft.com/office/powerpoint/2010/main" val="40864224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Callout 6"/>
          <p:cNvSpPr/>
          <p:nvPr/>
        </p:nvSpPr>
        <p:spPr>
          <a:xfrm>
            <a:off x="543464" y="1578634"/>
            <a:ext cx="11291978" cy="4278702"/>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GB" dirty="0"/>
          </a:p>
        </p:txBody>
      </p:sp>
      <p:sp>
        <p:nvSpPr>
          <p:cNvPr id="5" name="TextBox 4"/>
          <p:cNvSpPr txBox="1"/>
          <p:nvPr/>
        </p:nvSpPr>
        <p:spPr>
          <a:xfrm>
            <a:off x="414068" y="301924"/>
            <a:ext cx="8376249" cy="1200329"/>
          </a:xfrm>
          <a:prstGeom prst="rect">
            <a:avLst/>
          </a:prstGeom>
          <a:noFill/>
        </p:spPr>
        <p:txBody>
          <a:bodyPr wrap="square" rtlCol="0">
            <a:spAutoFit/>
          </a:bodyPr>
          <a:lstStyle/>
          <a:p>
            <a:r>
              <a:rPr lang="en-GB" dirty="0" smtClean="0"/>
              <a:t>The question was put on the Spiritual Child Network’s Facebook page: “how do people answer complaints about young people making any noise in church?”</a:t>
            </a:r>
          </a:p>
          <a:p>
            <a:endParaRPr lang="en-GB" dirty="0"/>
          </a:p>
          <a:p>
            <a:r>
              <a:rPr lang="en-GB" dirty="0" smtClean="0"/>
              <a:t>Here are a few of the replies …</a:t>
            </a:r>
            <a:endParaRPr lang="en-GB" dirty="0"/>
          </a:p>
        </p:txBody>
      </p:sp>
      <p:sp>
        <p:nvSpPr>
          <p:cNvPr id="2" name="TextBox 1"/>
          <p:cNvSpPr txBox="1"/>
          <p:nvPr/>
        </p:nvSpPr>
        <p:spPr>
          <a:xfrm>
            <a:off x="1557068" y="2563823"/>
            <a:ext cx="9264770" cy="2308324"/>
          </a:xfrm>
          <a:prstGeom prst="rect">
            <a:avLst/>
          </a:prstGeom>
          <a:noFill/>
        </p:spPr>
        <p:txBody>
          <a:bodyPr wrap="square" rtlCol="0">
            <a:spAutoFit/>
          </a:bodyPr>
          <a:lstStyle/>
          <a:p>
            <a:r>
              <a:rPr lang="en-GB" dirty="0">
                <a:solidFill>
                  <a:schemeClr val="accent1"/>
                </a:solidFill>
              </a:rPr>
              <a:t>The looks I see on the faces of congregation members when children are noisy are exactly the same looks I received from whites when I went for lunch with my African American friend back in barely-post-1994-South-Africa... </a:t>
            </a:r>
            <a:r>
              <a:rPr lang="en-GB" dirty="0" smtClean="0">
                <a:solidFill>
                  <a:schemeClr val="accent1"/>
                </a:solidFill>
              </a:rPr>
              <a:t>and </a:t>
            </a:r>
            <a:r>
              <a:rPr lang="en-GB" dirty="0">
                <a:solidFill>
                  <a:schemeClr val="accent1"/>
                </a:solidFill>
              </a:rPr>
              <a:t>the unspoken question on her face then is the same I see on the noisy toddlers ... "what did I do wrong?" </a:t>
            </a:r>
            <a:r>
              <a:rPr lang="en-GB" dirty="0" smtClean="0">
                <a:solidFill>
                  <a:schemeClr val="accent1"/>
                </a:solidFill>
              </a:rPr>
              <a:t/>
            </a:r>
            <a:br>
              <a:rPr lang="en-GB" dirty="0" smtClean="0">
                <a:solidFill>
                  <a:schemeClr val="accent1"/>
                </a:solidFill>
              </a:rPr>
            </a:br>
            <a:r>
              <a:rPr lang="en-GB" dirty="0" smtClean="0">
                <a:solidFill>
                  <a:schemeClr val="accent1"/>
                </a:solidFill>
              </a:rPr>
              <a:t>I </a:t>
            </a:r>
            <a:r>
              <a:rPr lang="en-GB" dirty="0">
                <a:solidFill>
                  <a:schemeClr val="accent1"/>
                </a:solidFill>
              </a:rPr>
              <a:t>think we should call it what it is: prejudice. </a:t>
            </a:r>
            <a:r>
              <a:rPr lang="en-GB" dirty="0" smtClean="0">
                <a:solidFill>
                  <a:schemeClr val="accent1"/>
                </a:solidFill>
              </a:rPr>
              <a:t>Kids </a:t>
            </a:r>
            <a:r>
              <a:rPr lang="en-GB" dirty="0">
                <a:solidFill>
                  <a:schemeClr val="accent1"/>
                </a:solidFill>
              </a:rPr>
              <a:t>are second class citizens in church. Even if it is driven by displaced hurt doesn't that make the child who has experienced the shushing a voiceless victim</a:t>
            </a:r>
            <a:r>
              <a:rPr lang="en-GB" dirty="0" smtClean="0">
                <a:solidFill>
                  <a:schemeClr val="accent1"/>
                </a:solidFill>
              </a:rPr>
              <a:t>?</a:t>
            </a:r>
          </a:p>
          <a:p>
            <a:pPr algn="r"/>
            <a:r>
              <a:rPr lang="en-GB" dirty="0" smtClean="0">
                <a:solidFill>
                  <a:schemeClr val="accent1"/>
                </a:solidFill>
              </a:rPr>
              <a:t>- Murray Wilkinson, Children &amp; Young People Advisor, Diocese of Canterbury</a:t>
            </a:r>
            <a:endParaRPr lang="en-GB" dirty="0">
              <a:solidFill>
                <a:schemeClr val="accent1"/>
              </a:solidFill>
            </a:endParaRPr>
          </a:p>
        </p:txBody>
      </p:sp>
    </p:spTree>
    <p:extLst>
      <p:ext uri="{BB962C8B-B14F-4D97-AF65-F5344CB8AC3E}">
        <p14:creationId xmlns:p14="http://schemas.microsoft.com/office/powerpoint/2010/main" val="40670294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54155" y="172616"/>
            <a:ext cx="8658808" cy="6494106"/>
          </a:xfrm>
          <a:prstGeom prst="rect">
            <a:avLst/>
          </a:prstGeom>
        </p:spPr>
      </p:pic>
    </p:spTree>
    <p:extLst>
      <p:ext uri="{BB962C8B-B14F-4D97-AF65-F5344CB8AC3E}">
        <p14:creationId xmlns:p14="http://schemas.microsoft.com/office/powerpoint/2010/main" val="42786605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0165" y="621102"/>
            <a:ext cx="5779698" cy="5539978"/>
          </a:xfrm>
          <a:prstGeom prst="rect">
            <a:avLst/>
          </a:prstGeom>
          <a:noFill/>
        </p:spPr>
        <p:txBody>
          <a:bodyPr wrap="square" rtlCol="0">
            <a:spAutoFit/>
          </a:bodyPr>
          <a:lstStyle/>
          <a:p>
            <a:r>
              <a:rPr lang="en-GB" sz="2800" dirty="0" smtClean="0">
                <a:latin typeface="Candara" panose="020E0502030303020204" pitchFamily="34" charset="0"/>
              </a:rPr>
              <a:t>Rules of thumb:</a:t>
            </a:r>
          </a:p>
          <a:p>
            <a:endParaRPr lang="en-GB" sz="2800" dirty="0">
              <a:latin typeface="Candara" panose="020E0502030303020204" pitchFamily="34" charset="0"/>
            </a:endParaRPr>
          </a:p>
          <a:p>
            <a:pPr marL="285750" indent="-285750">
              <a:buFont typeface="Arial" panose="020B0604020202020204" pitchFamily="34" charset="0"/>
              <a:buChar char="•"/>
            </a:pPr>
            <a:r>
              <a:rPr lang="en-GB" sz="2800" dirty="0" smtClean="0">
                <a:latin typeface="Candara" panose="020E0502030303020204" pitchFamily="34" charset="0"/>
              </a:rPr>
              <a:t>Work with what you’ve got – your space, your people, your area, your church culture</a:t>
            </a:r>
          </a:p>
          <a:p>
            <a:pPr marL="285750" indent="-285750">
              <a:buFont typeface="Arial" panose="020B0604020202020204" pitchFamily="34" charset="0"/>
              <a:buChar char="•"/>
            </a:pPr>
            <a:r>
              <a:rPr lang="en-GB" sz="2800" dirty="0" smtClean="0">
                <a:latin typeface="Candara" panose="020E0502030303020204" pitchFamily="34" charset="0"/>
              </a:rPr>
              <a:t>Don’t try to do everything at once.</a:t>
            </a:r>
          </a:p>
          <a:p>
            <a:pPr marL="285750" indent="-285750">
              <a:buFont typeface="Arial" panose="020B0604020202020204" pitchFamily="34" charset="0"/>
              <a:buChar char="•"/>
            </a:pPr>
            <a:r>
              <a:rPr lang="en-GB" sz="2800" dirty="0" smtClean="0">
                <a:latin typeface="Candara" panose="020E0502030303020204" pitchFamily="34" charset="0"/>
              </a:rPr>
              <a:t>Focus on RELATIONSHIPS and integrity.</a:t>
            </a:r>
          </a:p>
          <a:p>
            <a:pPr marL="285750" indent="-285750">
              <a:buFont typeface="Arial" panose="020B0604020202020204" pitchFamily="34" charset="0"/>
              <a:buChar char="•"/>
            </a:pPr>
            <a:r>
              <a:rPr lang="en-GB" sz="2800" dirty="0" smtClean="0">
                <a:latin typeface="Candara" panose="020E0502030303020204" pitchFamily="34" charset="0"/>
              </a:rPr>
              <a:t>7 points of contact = 1 action.</a:t>
            </a:r>
          </a:p>
          <a:p>
            <a:pPr marL="285750" indent="-285750">
              <a:buFont typeface="Arial" panose="020B0604020202020204" pitchFamily="34" charset="0"/>
              <a:buChar char="•"/>
            </a:pPr>
            <a:r>
              <a:rPr lang="en-GB" sz="2800" dirty="0" smtClean="0">
                <a:latin typeface="Candara" panose="020E0502030303020204" pitchFamily="34" charset="0"/>
              </a:rPr>
              <a:t>Where are you? Where do you want to be? What do you need to do to get there? Stick to this.</a:t>
            </a:r>
          </a:p>
          <a:p>
            <a:pPr marL="285750" indent="-285750">
              <a:buFont typeface="Arial" panose="020B0604020202020204" pitchFamily="34" charset="0"/>
              <a:buChar char="•"/>
            </a:pPr>
            <a:endParaRPr lang="en-GB"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7142" y="1266106"/>
            <a:ext cx="5715000" cy="3790950"/>
          </a:xfrm>
          <a:prstGeom prst="rect">
            <a:avLst/>
          </a:prstGeom>
        </p:spPr>
      </p:pic>
    </p:spTree>
    <p:extLst>
      <p:ext uri="{BB962C8B-B14F-4D97-AF65-F5344CB8AC3E}">
        <p14:creationId xmlns:p14="http://schemas.microsoft.com/office/powerpoint/2010/main" val="84973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660" y="117693"/>
            <a:ext cx="6521570" cy="6740307"/>
          </a:xfrm>
          <a:prstGeom prst="rect">
            <a:avLst/>
          </a:prstGeom>
          <a:noFill/>
        </p:spPr>
        <p:txBody>
          <a:bodyPr wrap="square" rtlCol="0">
            <a:spAutoFit/>
          </a:bodyPr>
          <a:lstStyle/>
          <a:p>
            <a:r>
              <a:rPr lang="en-GB" u="sng" dirty="0" smtClean="0"/>
              <a:t>Resources:</a:t>
            </a:r>
          </a:p>
          <a:p>
            <a:endParaRPr lang="en-GB" dirty="0"/>
          </a:p>
          <a:p>
            <a:r>
              <a:rPr lang="en-GB" dirty="0" smtClean="0"/>
              <a:t>The Diocesan blog: stalbanscme.com and our Twitter account: @</a:t>
            </a:r>
            <a:r>
              <a:rPr lang="en-GB" dirty="0" err="1" smtClean="0"/>
              <a:t>stalbanscme</a:t>
            </a:r>
            <a:r>
              <a:rPr lang="en-GB" dirty="0" smtClean="0"/>
              <a:t> and Pinterest boards: </a:t>
            </a:r>
            <a:r>
              <a:rPr lang="en-GB" dirty="0" smtClean="0"/>
              <a:t>uk.pinterest.com/</a:t>
            </a:r>
            <a:r>
              <a:rPr lang="en-GB" dirty="0" err="1" smtClean="0"/>
              <a:t>margaret_pritch</a:t>
            </a:r>
            <a:r>
              <a:rPr lang="en-GB" dirty="0" smtClean="0"/>
              <a:t> (includes one on </a:t>
            </a:r>
            <a:r>
              <a:rPr lang="en-GB" dirty="0"/>
              <a:t>Getting Started: https://uk.pinterest.com/margaret_pritch/getting-started-includes-theory-as-well-as-practic</a:t>
            </a:r>
            <a:r>
              <a:rPr lang="en-GB" dirty="0" smtClean="0"/>
              <a:t>/)</a:t>
            </a:r>
            <a:endParaRPr lang="en-GB" dirty="0" smtClean="0"/>
          </a:p>
          <a:p>
            <a:endParaRPr lang="en-GB" dirty="0"/>
          </a:p>
          <a:p>
            <a:r>
              <a:rPr lang="en-GB" dirty="0" smtClean="0"/>
              <a:t>To find us on Facebook, search for “Children’s Ministry St Albans Diocese”</a:t>
            </a:r>
          </a:p>
          <a:p>
            <a:endParaRPr lang="en-GB" dirty="0"/>
          </a:p>
          <a:p>
            <a:r>
              <a:rPr lang="en-GB" dirty="0" smtClean="0"/>
              <a:t>Email me: </a:t>
            </a:r>
            <a:r>
              <a:rPr lang="en-GB" dirty="0" smtClean="0">
                <a:hlinkClick r:id="rId2"/>
              </a:rPr>
              <a:t>cme@stalbans.anglican.org</a:t>
            </a:r>
            <a:r>
              <a:rPr lang="en-GB" dirty="0" smtClean="0"/>
              <a:t> or email Julie (</a:t>
            </a:r>
            <a:r>
              <a:rPr lang="en-GB" dirty="0" smtClean="0">
                <a:hlinkClick r:id="rId3"/>
              </a:rPr>
              <a:t>youthoffice@stalbans.anglican.org</a:t>
            </a:r>
            <a:r>
              <a:rPr lang="en-GB" dirty="0" smtClean="0"/>
              <a:t>) to subscribe to our monthly newsletter.</a:t>
            </a:r>
          </a:p>
          <a:p>
            <a:endParaRPr lang="en-GB" dirty="0"/>
          </a:p>
          <a:p>
            <a:r>
              <a:rPr lang="en-GB" dirty="0" smtClean="0"/>
              <a:t>Spiritual Child Network – the Facebook group and their website (spiritualchild.co.uk)</a:t>
            </a:r>
          </a:p>
          <a:p>
            <a:endParaRPr lang="en-GB" dirty="0"/>
          </a:p>
          <a:p>
            <a:r>
              <a:rPr lang="en-GB" dirty="0" smtClean="0"/>
              <a:t>Godly Play: godlyplay.uk</a:t>
            </a:r>
          </a:p>
          <a:p>
            <a:endParaRPr lang="en-GB" dirty="0"/>
          </a:p>
          <a:p>
            <a:r>
              <a:rPr lang="en-GB" dirty="0" smtClean="0"/>
              <a:t>Amy Fenton Lee (children with additional needs): theinclusivechurch.wordpress.com</a:t>
            </a:r>
          </a:p>
          <a:p>
            <a:endParaRPr lang="en-GB" dirty="0"/>
          </a:p>
          <a:p>
            <a:r>
              <a:rPr lang="en-GB" dirty="0" smtClean="0"/>
              <a:t>Worship Workshop: worshipworkshop.org.uk</a:t>
            </a:r>
          </a:p>
        </p:txBody>
      </p:sp>
      <p:sp>
        <p:nvSpPr>
          <p:cNvPr id="3" name="TextBox 2"/>
          <p:cNvSpPr txBox="1"/>
          <p:nvPr/>
        </p:nvSpPr>
        <p:spPr>
          <a:xfrm>
            <a:off x="6866627" y="457200"/>
            <a:ext cx="5262113" cy="6186309"/>
          </a:xfrm>
          <a:prstGeom prst="rect">
            <a:avLst/>
          </a:prstGeom>
          <a:noFill/>
        </p:spPr>
        <p:txBody>
          <a:bodyPr wrap="square" rtlCol="0">
            <a:spAutoFit/>
          </a:bodyPr>
          <a:lstStyle/>
          <a:p>
            <a:endParaRPr lang="en-GB" dirty="0" smtClean="0"/>
          </a:p>
          <a:p>
            <a:r>
              <a:rPr lang="en-GB" dirty="0" smtClean="0"/>
              <a:t>Flame Creative Kids: flamecreativekids.blogspot.co.uk</a:t>
            </a:r>
          </a:p>
          <a:p>
            <a:endParaRPr lang="en-GB" dirty="0" smtClean="0"/>
          </a:p>
          <a:p>
            <a:r>
              <a:rPr lang="en-GB" dirty="0" smtClean="0"/>
              <a:t>Karen Ware Jackson: karenwarejackson.com</a:t>
            </a:r>
          </a:p>
          <a:p>
            <a:endParaRPr lang="en-GB" dirty="0" smtClean="0"/>
          </a:p>
          <a:p>
            <a:r>
              <a:rPr lang="en-GB" dirty="0" smtClean="0"/>
              <a:t>Carolyn Carter Brown: worshipingwithchildren.blogspot.co.uk</a:t>
            </a:r>
          </a:p>
          <a:p>
            <a:endParaRPr lang="en-GB" dirty="0" smtClean="0"/>
          </a:p>
          <a:p>
            <a:r>
              <a:rPr lang="en-GB" dirty="0" smtClean="0"/>
              <a:t>Mustard Seed Kids (conflict of interest alert – my company): mustardseedkids.co.uk</a:t>
            </a:r>
          </a:p>
          <a:p>
            <a:endParaRPr lang="en-GB" dirty="0"/>
          </a:p>
          <a:p>
            <a:r>
              <a:rPr lang="en-GB" u="sng" dirty="0" smtClean="0"/>
              <a:t>Books:</a:t>
            </a:r>
          </a:p>
          <a:p>
            <a:endParaRPr lang="en-GB" dirty="0"/>
          </a:p>
          <a:p>
            <a:r>
              <a:rPr lang="en-GB" dirty="0" smtClean="0"/>
              <a:t>Worship Together and Festivals Together, by Sandra Millar</a:t>
            </a:r>
          </a:p>
          <a:p>
            <a:endParaRPr lang="en-GB" dirty="0"/>
          </a:p>
          <a:p>
            <a:r>
              <a:rPr lang="en-GB" dirty="0" smtClean="0"/>
              <a:t>There is a Season, by Margaret Pritchard Houston</a:t>
            </a:r>
          </a:p>
          <a:p>
            <a:endParaRPr lang="en-GB" dirty="0"/>
          </a:p>
          <a:p>
            <a:r>
              <a:rPr lang="en-GB" dirty="0" smtClean="0"/>
              <a:t>Pray Sing Worship: a guide to holy communion, published by SPCK</a:t>
            </a:r>
          </a:p>
          <a:p>
            <a:endParaRPr lang="en-GB" dirty="0"/>
          </a:p>
          <a:p>
            <a:r>
              <a:rPr lang="en-GB" dirty="0" smtClean="0"/>
              <a:t>Mission-Shaped Children, by Margaret Withers</a:t>
            </a:r>
            <a:endParaRPr lang="en-GB" dirty="0"/>
          </a:p>
        </p:txBody>
      </p:sp>
    </p:spTree>
    <p:extLst>
      <p:ext uri="{BB962C8B-B14F-4D97-AF65-F5344CB8AC3E}">
        <p14:creationId xmlns:p14="http://schemas.microsoft.com/office/powerpoint/2010/main" val="6211789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22764</TotalTime>
  <Words>1914</Words>
  <Application>Microsoft Office PowerPoint</Application>
  <PresentationFormat>Widescreen</PresentationFormat>
  <Paragraphs>184</Paragraphs>
  <Slides>33</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Calibri Light</vt:lpstr>
      <vt:lpstr>Candara</vt:lpstr>
      <vt:lpstr>verdana</vt:lpstr>
      <vt:lpstr>Office Theme</vt:lpstr>
      <vt:lpstr>Getting Started</vt:lpstr>
      <vt:lpstr>PowerPoint Presentation</vt:lpstr>
      <vt:lpstr>PowerPoint Presentation</vt:lpstr>
      <vt:lpstr>Challenges</vt:lpstr>
      <vt:lpstr>Most common opportunities:</vt:lpstr>
      <vt:lpstr>Outside of Sunday morning (mission):</vt:lpstr>
      <vt:lpstr>Outside of Sunday morning – non-worship focused (ministry to):</vt:lpstr>
      <vt:lpstr>Baptisms</vt:lpstr>
      <vt:lpstr>PowerPoint Presentation</vt:lpstr>
      <vt:lpstr>PowerPoint Presentation</vt:lpstr>
      <vt:lpstr>Addressing Welcome</vt:lpstr>
      <vt:lpstr>Children’s Corners/Pew Bags</vt:lpstr>
      <vt:lpstr>PowerPoint Presentation</vt:lpstr>
      <vt:lpstr>Older children:</vt:lpstr>
      <vt:lpstr>PowerPoint Presentation</vt:lpstr>
      <vt:lpstr>PowerPoint Presentation</vt:lpstr>
      <vt:lpstr>PowerPoint Presentation</vt:lpstr>
      <vt:lpstr>PowerPoint Presentation</vt:lpstr>
      <vt:lpstr>PowerPoint Presentation</vt:lpstr>
      <vt:lpstr>PowerPoint Presentation</vt:lpstr>
      <vt:lpstr>Why the double standard?</vt:lpstr>
      <vt:lpstr>How this assumption affects everyone: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Started</dc:title>
  <dc:creator>Margaret Prichard Houston</dc:creator>
  <cp:lastModifiedBy>Margaret Prichard Houston</cp:lastModifiedBy>
  <cp:revision>118</cp:revision>
  <cp:lastPrinted>2017-03-13T10:29:41Z</cp:lastPrinted>
  <dcterms:created xsi:type="dcterms:W3CDTF">2016-08-16T11:10:34Z</dcterms:created>
  <dcterms:modified xsi:type="dcterms:W3CDTF">2017-03-13T13:14:02Z</dcterms:modified>
</cp:coreProperties>
</file>