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4" r:id="rId8"/>
    <p:sldId id="263" r:id="rId9"/>
    <p:sldId id="265" r:id="rId10"/>
    <p:sldId id="266" r:id="rId11"/>
    <p:sldId id="267" r:id="rId12"/>
    <p:sldId id="268" r:id="rId13"/>
    <p:sldId id="269" r:id="rId14"/>
    <p:sldId id="272" r:id="rId15"/>
    <p:sldId id="270" r:id="rId16"/>
    <p:sldId id="271"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ADF8C90-B899-40D8-95A6-692494C74875}"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3712613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DF8C90-B899-40D8-95A6-692494C74875}"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2157977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DF8C90-B899-40D8-95A6-692494C74875}"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933456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DF8C90-B899-40D8-95A6-692494C74875}" type="datetimeFigureOut">
              <a:rPr lang="en-GB" smtClean="0"/>
              <a:t>10/04/2017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961656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ADF8C90-B899-40D8-95A6-692494C74875}" type="datetimeFigureOut">
              <a:rPr lang="en-GB" smtClean="0"/>
              <a:t>10/04/2017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1822480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ADF8C90-B899-40D8-95A6-692494C74875}" type="datetimeFigureOut">
              <a:rPr lang="en-GB" smtClean="0"/>
              <a:t>10/04/2017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1997735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DF8C90-B899-40D8-95A6-692494C74875}" type="datetimeFigureOut">
              <a:rPr lang="en-GB" smtClean="0"/>
              <a:t>10/04/2017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1198115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DF8C90-B899-40D8-95A6-692494C74875}" type="datetimeFigureOut">
              <a:rPr lang="en-GB" smtClean="0"/>
              <a:t>10/04/2017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858351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DF8C90-B899-40D8-95A6-692494C74875}" type="datetimeFigureOut">
              <a:rPr lang="en-GB" smtClean="0"/>
              <a:t>10/04/2017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405993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DF8C90-B899-40D8-95A6-692494C74875}"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3848753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DF8C90-B899-40D8-95A6-692494C74875}"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E10364-B750-4FDB-9991-109D2D8446CC}" type="slidenum">
              <a:rPr lang="en-GB" smtClean="0"/>
              <a:t>‹#›</a:t>
            </a:fld>
            <a:endParaRPr lang="en-GB"/>
          </a:p>
        </p:txBody>
      </p:sp>
    </p:spTree>
    <p:extLst>
      <p:ext uri="{BB962C8B-B14F-4D97-AF65-F5344CB8AC3E}">
        <p14:creationId xmlns:p14="http://schemas.microsoft.com/office/powerpoint/2010/main" val="3842588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DF8C90-B899-40D8-95A6-692494C74875}" type="datetimeFigureOut">
              <a:rPr lang="en-GB" smtClean="0"/>
              <a:t>10/04/2017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E10364-B750-4FDB-9991-109D2D8446CC}" type="slidenum">
              <a:rPr lang="en-GB" smtClean="0"/>
              <a:t>‹#›</a:t>
            </a:fld>
            <a:endParaRPr lang="en-GB"/>
          </a:p>
        </p:txBody>
      </p:sp>
    </p:spTree>
    <p:extLst>
      <p:ext uri="{BB962C8B-B14F-4D97-AF65-F5344CB8AC3E}">
        <p14:creationId xmlns:p14="http://schemas.microsoft.com/office/powerpoint/2010/main" val="3766454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38348" y="2570672"/>
            <a:ext cx="5121215" cy="1831624"/>
          </a:xfrm>
        </p:spPr>
        <p:txBody>
          <a:bodyPr>
            <a:normAutofit/>
          </a:bodyPr>
          <a:lstStyle/>
          <a:p>
            <a:pPr algn="r"/>
            <a:r>
              <a:rPr lang="en-GB" dirty="0" smtClean="0"/>
              <a:t>All-Age Worship Basics</a:t>
            </a:r>
            <a:endParaRPr lang="en-GB" dirty="0"/>
          </a:p>
        </p:txBody>
      </p:sp>
      <p:sp>
        <p:nvSpPr>
          <p:cNvPr id="3" name="Subtitle 2"/>
          <p:cNvSpPr>
            <a:spLocks noGrp="1"/>
          </p:cNvSpPr>
          <p:nvPr>
            <p:ph type="subTitle" idx="1"/>
          </p:nvPr>
        </p:nvSpPr>
        <p:spPr>
          <a:xfrm>
            <a:off x="6419170" y="5085781"/>
            <a:ext cx="5440393" cy="849192"/>
          </a:xfrm>
        </p:spPr>
        <p:txBody>
          <a:bodyPr>
            <a:normAutofit fontScale="85000" lnSpcReduction="10000"/>
          </a:bodyPr>
          <a:lstStyle/>
          <a:p>
            <a:pPr algn="r"/>
            <a:r>
              <a:rPr lang="en-GB" dirty="0" smtClean="0"/>
              <a:t>Margaret </a:t>
            </a:r>
            <a:r>
              <a:rPr lang="en-GB" dirty="0" smtClean="0"/>
              <a:t>Pritchard Houston</a:t>
            </a:r>
          </a:p>
          <a:p>
            <a:pPr algn="r"/>
            <a:r>
              <a:rPr lang="en-GB" dirty="0" smtClean="0"/>
              <a:t>Children’s Mission </a:t>
            </a:r>
            <a:r>
              <a:rPr lang="en-GB" dirty="0" smtClean="0"/>
              <a:t>Enabler, Diocese of St Albans</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251" y="2001247"/>
            <a:ext cx="6017240" cy="33175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682937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99858" y="3459193"/>
            <a:ext cx="5769953" cy="1831624"/>
          </a:xfrm>
        </p:spPr>
        <p:txBody>
          <a:bodyPr>
            <a:normAutofit fontScale="90000"/>
          </a:bodyPr>
          <a:lstStyle/>
          <a:p>
            <a:r>
              <a:rPr lang="en-GB" sz="3200" dirty="0" smtClean="0"/>
              <a:t>What is All-Age Worship?</a:t>
            </a:r>
            <a:br>
              <a:rPr lang="en-GB" sz="3200" dirty="0" smtClean="0"/>
            </a:br>
            <a:r>
              <a:rPr lang="en-GB" sz="3200" dirty="0"/>
              <a:t/>
            </a:r>
            <a:br>
              <a:rPr lang="en-GB" sz="3200" dirty="0"/>
            </a:br>
            <a:r>
              <a:rPr lang="en-GB" sz="3200" dirty="0" smtClean="0"/>
              <a:t>What isn’t All-Age Worship?</a:t>
            </a:r>
            <a:br>
              <a:rPr lang="en-GB" sz="3200" dirty="0" smtClean="0"/>
            </a:br>
            <a:r>
              <a:rPr lang="en-GB" sz="3200" dirty="0"/>
              <a:t/>
            </a:r>
            <a:br>
              <a:rPr lang="en-GB" sz="3200" dirty="0"/>
            </a:br>
            <a:r>
              <a:rPr lang="en-GB" sz="3200" dirty="0" smtClean="0"/>
              <a:t>What are some of the pitfalls in doing All-Age Worship?</a:t>
            </a:r>
            <a:endParaRPr lang="en-GB"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1773665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99858" y="2449902"/>
            <a:ext cx="5769953" cy="2840915"/>
          </a:xfrm>
        </p:spPr>
        <p:txBody>
          <a:bodyPr>
            <a:normAutofit/>
          </a:bodyPr>
          <a:lstStyle/>
          <a:p>
            <a:r>
              <a:rPr lang="en-GB" sz="3200" dirty="0" smtClean="0"/>
              <a:t>What is All-Age Worship?</a:t>
            </a:r>
            <a:br>
              <a:rPr lang="en-GB" sz="3200" dirty="0" smtClean="0"/>
            </a:br>
            <a:r>
              <a:rPr lang="en-GB" sz="3200" dirty="0"/>
              <a:t/>
            </a:r>
            <a:br>
              <a:rPr lang="en-GB" sz="3200" dirty="0"/>
            </a:br>
            <a:r>
              <a:rPr lang="en-GB" sz="3200" dirty="0" smtClean="0"/>
              <a:t>It is all-age.</a:t>
            </a:r>
            <a:br>
              <a:rPr lang="en-GB" sz="3200" dirty="0" smtClean="0"/>
            </a:br>
            <a:r>
              <a:rPr lang="en-GB" sz="3200" dirty="0"/>
              <a:t/>
            </a:r>
            <a:br>
              <a:rPr lang="en-GB" sz="3200" dirty="0"/>
            </a:br>
            <a:r>
              <a:rPr lang="en-GB" sz="3200" dirty="0" smtClean="0"/>
              <a:t>It is worship.</a:t>
            </a:r>
            <a:endParaRPr lang="en-GB"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1917940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6599" y="2353573"/>
            <a:ext cx="2324100" cy="3048000"/>
          </a:xfrm>
          <a:prstGeom prst="rect">
            <a:avLst/>
          </a:prstGeom>
        </p:spPr>
      </p:pic>
      <p:sp>
        <p:nvSpPr>
          <p:cNvPr id="7" name="TextBox 6"/>
          <p:cNvSpPr txBox="1"/>
          <p:nvPr/>
        </p:nvSpPr>
        <p:spPr>
          <a:xfrm>
            <a:off x="9911751" y="2760453"/>
            <a:ext cx="1947812" cy="1477328"/>
          </a:xfrm>
          <a:prstGeom prst="rect">
            <a:avLst/>
          </a:prstGeom>
          <a:noFill/>
        </p:spPr>
        <p:txBody>
          <a:bodyPr wrap="square" rtlCol="0">
            <a:spAutoFit/>
          </a:bodyPr>
          <a:lstStyle/>
          <a:p>
            <a:r>
              <a:rPr lang="en-GB" dirty="0" err="1" smtClean="0"/>
              <a:t>Tweety</a:t>
            </a:r>
            <a:r>
              <a:rPr lang="en-GB" dirty="0" smtClean="0"/>
              <a:t> bird stoles are not of the Lord, and not needed for All-Age Worship.</a:t>
            </a:r>
            <a:endParaRPr lang="en-GB" dirty="0"/>
          </a:p>
        </p:txBody>
      </p:sp>
      <p:sp>
        <p:nvSpPr>
          <p:cNvPr id="9" name="TextBox 8"/>
          <p:cNvSpPr txBox="1"/>
          <p:nvPr/>
        </p:nvSpPr>
        <p:spPr>
          <a:xfrm>
            <a:off x="828136" y="612475"/>
            <a:ext cx="4917056" cy="5106838"/>
          </a:xfrm>
          <a:prstGeom prst="rect">
            <a:avLst/>
          </a:prstGeom>
          <a:noFill/>
        </p:spPr>
        <p:txBody>
          <a:bodyPr wrap="square" rtlCol="0">
            <a:spAutoFit/>
          </a:bodyPr>
          <a:lstStyle/>
          <a:p>
            <a:endParaRPr lang="en-GB" dirty="0"/>
          </a:p>
        </p:txBody>
      </p:sp>
      <p:sp>
        <p:nvSpPr>
          <p:cNvPr id="10" name="Title 1"/>
          <p:cNvSpPr txBox="1">
            <a:spLocks/>
          </p:cNvSpPr>
          <p:nvPr/>
        </p:nvSpPr>
        <p:spPr>
          <a:xfrm>
            <a:off x="660240" y="319177"/>
            <a:ext cx="6301277" cy="5933917"/>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200" dirty="0" smtClean="0">
                <a:solidFill>
                  <a:schemeClr val="bg1"/>
                </a:solidFill>
              </a:rPr>
              <a:t>What isn’t All-Age Worship?</a:t>
            </a:r>
            <a:br>
              <a:rPr lang="en-GB" sz="3200" dirty="0" smtClean="0">
                <a:solidFill>
                  <a:schemeClr val="bg1"/>
                </a:solidFill>
              </a:rPr>
            </a:br>
            <a:endParaRPr lang="en-GB" sz="3200" dirty="0" smtClean="0">
              <a:solidFill>
                <a:schemeClr val="bg1"/>
              </a:solidFill>
            </a:endParaRPr>
          </a:p>
          <a:p>
            <a:pPr algn="l"/>
            <a:r>
              <a:rPr lang="en-GB" sz="3200" dirty="0" smtClean="0"/>
              <a:t/>
            </a:r>
            <a:br>
              <a:rPr lang="en-GB" sz="3200" dirty="0" smtClean="0"/>
            </a:br>
            <a:r>
              <a:rPr lang="en-GB" sz="2000" dirty="0" smtClean="0"/>
              <a:t>A children’s service</a:t>
            </a:r>
            <a:br>
              <a:rPr lang="en-GB" sz="2000" dirty="0" smtClean="0"/>
            </a:br>
            <a:r>
              <a:rPr lang="en-GB" sz="2000" dirty="0" smtClean="0"/>
              <a:t/>
            </a:r>
            <a:br>
              <a:rPr lang="en-GB" sz="2000" dirty="0" smtClean="0"/>
            </a:br>
            <a:r>
              <a:rPr lang="en-GB" sz="2000" dirty="0" smtClean="0"/>
              <a:t>An adult service where children hold up pictures of things</a:t>
            </a:r>
            <a:br>
              <a:rPr lang="en-GB" sz="2000" dirty="0" smtClean="0"/>
            </a:br>
            <a:r>
              <a:rPr lang="en-GB" sz="2000" dirty="0" smtClean="0"/>
              <a:t/>
            </a:r>
            <a:br>
              <a:rPr lang="en-GB" sz="2000" dirty="0" smtClean="0"/>
            </a:br>
            <a:r>
              <a:rPr lang="en-GB" sz="2000" dirty="0" smtClean="0"/>
              <a:t>A </a:t>
            </a:r>
            <a:r>
              <a:rPr lang="en-GB" sz="2000" dirty="0" err="1" smtClean="0"/>
              <a:t>CBeebies</a:t>
            </a:r>
            <a:r>
              <a:rPr lang="en-GB" sz="2000" dirty="0" smtClean="0"/>
              <a:t> programme</a:t>
            </a:r>
            <a:br>
              <a:rPr lang="en-GB" sz="2000" dirty="0" smtClean="0"/>
            </a:br>
            <a:r>
              <a:rPr lang="en-GB" sz="2000" dirty="0" smtClean="0"/>
              <a:t/>
            </a:r>
            <a:br>
              <a:rPr lang="en-GB" sz="2000" dirty="0" smtClean="0"/>
            </a:br>
            <a:r>
              <a:rPr lang="en-GB" sz="2000" dirty="0" smtClean="0"/>
              <a:t>A performance (Leading worship =/= performing. How to pass on this message?)</a:t>
            </a:r>
            <a:br>
              <a:rPr lang="en-GB" sz="2000" dirty="0" smtClean="0"/>
            </a:br>
            <a:r>
              <a:rPr lang="en-GB" sz="2000" dirty="0" smtClean="0"/>
              <a:t/>
            </a:r>
            <a:br>
              <a:rPr lang="en-GB" sz="2000" dirty="0" smtClean="0"/>
            </a:br>
            <a:r>
              <a:rPr lang="en-GB" sz="2000" dirty="0" smtClean="0"/>
              <a:t>An opportunity for children to be cute for adult approval</a:t>
            </a:r>
            <a:br>
              <a:rPr lang="en-GB" sz="2000" dirty="0" smtClean="0"/>
            </a:br>
            <a:r>
              <a:rPr lang="en-GB" sz="2000" dirty="0" smtClean="0"/>
              <a:t>An opportunity to pass on a simple moral lesson</a:t>
            </a:r>
            <a:br>
              <a:rPr lang="en-GB" sz="2000" dirty="0" smtClean="0"/>
            </a:br>
            <a:r>
              <a:rPr lang="en-GB" sz="2000" dirty="0" smtClean="0"/>
              <a:t/>
            </a:r>
            <a:br>
              <a:rPr lang="en-GB" sz="2000" dirty="0" smtClean="0"/>
            </a:br>
            <a:r>
              <a:rPr lang="en-GB" sz="2000" dirty="0" smtClean="0"/>
              <a:t>Full of babies and flowers and happiness and lovely things and nothing else. Remember the cross.</a:t>
            </a:r>
            <a:br>
              <a:rPr lang="en-GB" sz="2000" dirty="0" smtClean="0"/>
            </a:br>
            <a:r>
              <a:rPr lang="en-GB" sz="2000" dirty="0" smtClean="0"/>
              <a:t/>
            </a:r>
            <a:br>
              <a:rPr lang="en-GB" sz="2000" dirty="0" smtClean="0"/>
            </a:br>
            <a:r>
              <a:rPr lang="en-GB" sz="2000" dirty="0" smtClean="0"/>
              <a:t>A style of worship</a:t>
            </a:r>
            <a:br>
              <a:rPr lang="en-GB" sz="2000" dirty="0" smtClean="0"/>
            </a:br>
            <a:r>
              <a:rPr lang="en-GB" sz="3200" dirty="0" smtClean="0"/>
              <a:t/>
            </a:r>
            <a:br>
              <a:rPr lang="en-GB" sz="3200" dirty="0" smtClean="0"/>
            </a:br>
            <a:endParaRPr lang="en-GB" sz="3200" dirty="0"/>
          </a:p>
        </p:txBody>
      </p:sp>
    </p:spTree>
    <p:extLst>
      <p:ext uri="{BB962C8B-B14F-4D97-AF65-F5344CB8AC3E}">
        <p14:creationId xmlns:p14="http://schemas.microsoft.com/office/powerpoint/2010/main" val="2526131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pic>
        <p:nvPicPr>
          <p:cNvPr id="3" name="Picture 2"/>
          <p:cNvPicPr>
            <a:picLocks noChangeAspect="1"/>
          </p:cNvPicPr>
          <p:nvPr/>
        </p:nvPicPr>
        <p:blipFill>
          <a:blip r:embed="rId4"/>
          <a:stretch>
            <a:fillRect/>
          </a:stretch>
        </p:blipFill>
        <p:spPr>
          <a:xfrm>
            <a:off x="1009290" y="2094602"/>
            <a:ext cx="5859321" cy="4021526"/>
          </a:xfrm>
          <a:prstGeom prst="rect">
            <a:avLst/>
          </a:prstGeom>
        </p:spPr>
      </p:pic>
      <p:sp>
        <p:nvSpPr>
          <p:cNvPr id="8" name="TextBox 7"/>
          <p:cNvSpPr txBox="1"/>
          <p:nvPr/>
        </p:nvSpPr>
        <p:spPr>
          <a:xfrm>
            <a:off x="940279" y="319177"/>
            <a:ext cx="5319622" cy="707886"/>
          </a:xfrm>
          <a:prstGeom prst="rect">
            <a:avLst/>
          </a:prstGeom>
          <a:noFill/>
        </p:spPr>
        <p:txBody>
          <a:bodyPr wrap="square" rtlCol="0">
            <a:spAutoFit/>
          </a:bodyPr>
          <a:lstStyle/>
          <a:p>
            <a:r>
              <a:rPr lang="en-GB" sz="4000" dirty="0" smtClean="0">
                <a:solidFill>
                  <a:schemeClr val="bg1"/>
                </a:solidFill>
              </a:rPr>
              <a:t>All-Age Worship is not:</a:t>
            </a:r>
            <a:endParaRPr lang="en-GB" sz="4000" dirty="0">
              <a:solidFill>
                <a:schemeClr val="bg1"/>
              </a:solidFill>
            </a:endParaRPr>
          </a:p>
        </p:txBody>
      </p:sp>
      <p:sp>
        <p:nvSpPr>
          <p:cNvPr id="11" name="TextBox 10"/>
          <p:cNvSpPr txBox="1"/>
          <p:nvPr/>
        </p:nvSpPr>
        <p:spPr>
          <a:xfrm>
            <a:off x="7289321" y="3398808"/>
            <a:ext cx="4684143" cy="1200329"/>
          </a:xfrm>
          <a:prstGeom prst="rect">
            <a:avLst/>
          </a:prstGeom>
          <a:noFill/>
        </p:spPr>
        <p:txBody>
          <a:bodyPr wrap="square" rtlCol="0">
            <a:spAutoFit/>
          </a:bodyPr>
          <a:lstStyle/>
          <a:p>
            <a:pPr marL="285750" indent="-285750">
              <a:buFont typeface="Arial" panose="020B0604020202020204" pitchFamily="34" charset="0"/>
              <a:buChar char="•"/>
            </a:pPr>
            <a:r>
              <a:rPr lang="en-GB" dirty="0" smtClean="0"/>
              <a:t>You don’t need to have 18 things happening at once, one for each age group.</a:t>
            </a:r>
          </a:p>
          <a:p>
            <a:pPr marL="285750" indent="-285750">
              <a:buFont typeface="Arial" panose="020B0604020202020204" pitchFamily="34" charset="0"/>
              <a:buChar char="•"/>
            </a:pPr>
            <a:r>
              <a:rPr lang="en-GB" dirty="0" smtClean="0"/>
              <a:t>You are not a juggling act.</a:t>
            </a:r>
          </a:p>
          <a:p>
            <a:pPr marL="285750" indent="-285750">
              <a:buFont typeface="Arial" panose="020B0604020202020204" pitchFamily="34" charset="0"/>
              <a:buChar char="•"/>
            </a:pPr>
            <a:r>
              <a:rPr lang="en-GB" dirty="0" smtClean="0"/>
              <a:t>We have more in common than we realise.</a:t>
            </a:r>
            <a:endParaRPr lang="en-GB" dirty="0"/>
          </a:p>
        </p:txBody>
      </p:sp>
    </p:spTree>
    <p:extLst>
      <p:ext uri="{BB962C8B-B14F-4D97-AF65-F5344CB8AC3E}">
        <p14:creationId xmlns:p14="http://schemas.microsoft.com/office/powerpoint/2010/main" val="19836359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457201" y="319177"/>
            <a:ext cx="2777706" cy="707886"/>
          </a:xfrm>
          <a:prstGeom prst="rect">
            <a:avLst/>
          </a:prstGeom>
          <a:noFill/>
        </p:spPr>
        <p:txBody>
          <a:bodyPr wrap="square" rtlCol="0">
            <a:spAutoFit/>
          </a:bodyPr>
          <a:lstStyle/>
          <a:p>
            <a:r>
              <a:rPr lang="en-GB" sz="4000" dirty="0" smtClean="0">
                <a:solidFill>
                  <a:schemeClr val="bg1"/>
                </a:solidFill>
              </a:rPr>
              <a:t>Storytelling</a:t>
            </a:r>
            <a:endParaRPr lang="en-GB" sz="4000" dirty="0">
              <a:solidFill>
                <a:schemeClr val="bg1"/>
              </a:solidFill>
            </a:endParaRPr>
          </a:p>
        </p:txBody>
      </p:sp>
      <p:sp>
        <p:nvSpPr>
          <p:cNvPr id="11" name="TextBox 10"/>
          <p:cNvSpPr txBox="1"/>
          <p:nvPr/>
        </p:nvSpPr>
        <p:spPr>
          <a:xfrm>
            <a:off x="785004" y="2147090"/>
            <a:ext cx="4684143" cy="2585323"/>
          </a:xfrm>
          <a:prstGeom prst="rect">
            <a:avLst/>
          </a:prstGeom>
          <a:noFill/>
        </p:spPr>
        <p:txBody>
          <a:bodyPr wrap="square" rtlCol="0">
            <a:spAutoFit/>
          </a:bodyPr>
          <a:lstStyle/>
          <a:p>
            <a:r>
              <a:rPr lang="en-GB" sz="3600" dirty="0" smtClean="0"/>
              <a:t>Pixar</a:t>
            </a:r>
          </a:p>
          <a:p>
            <a:pPr marL="742950" lvl="1" indent="-285750">
              <a:buFont typeface="Arial" panose="020B0604020202020204" pitchFamily="34" charset="0"/>
              <a:buChar char="•"/>
            </a:pPr>
            <a:r>
              <a:rPr lang="en-GB" dirty="0" smtClean="0"/>
              <a:t>Real risk and danger</a:t>
            </a:r>
          </a:p>
          <a:p>
            <a:pPr marL="742950" lvl="1" indent="-285750">
              <a:buFont typeface="Arial" panose="020B0604020202020204" pitchFamily="34" charset="0"/>
              <a:buChar char="•"/>
            </a:pPr>
            <a:r>
              <a:rPr lang="en-GB" dirty="0" smtClean="0"/>
              <a:t>Story clearly and simply told</a:t>
            </a:r>
          </a:p>
          <a:p>
            <a:pPr marL="742950" lvl="1" indent="-285750">
              <a:buFont typeface="Arial" panose="020B0604020202020204" pitchFamily="34" charset="0"/>
              <a:buChar char="•"/>
            </a:pPr>
            <a:r>
              <a:rPr lang="en-GB" dirty="0" smtClean="0"/>
              <a:t>Not preachy, moralistic, or obnoxious – engages adults as well as children</a:t>
            </a:r>
          </a:p>
          <a:p>
            <a:pPr marL="742950" lvl="1" indent="-285750">
              <a:buFont typeface="Arial" panose="020B0604020202020204" pitchFamily="34" charset="0"/>
              <a:buChar char="•"/>
            </a:pPr>
            <a:r>
              <a:rPr lang="en-GB" dirty="0" smtClean="0"/>
              <a:t>Keep to the essentials – detail enriches main point, doesn’t distract.</a:t>
            </a:r>
          </a:p>
          <a:p>
            <a:pPr marL="742950" lvl="1" indent="-285750">
              <a:buFont typeface="Arial" panose="020B0604020202020204" pitchFamily="34" charset="0"/>
              <a:buChar char="•"/>
            </a:pPr>
            <a:r>
              <a:rPr lang="en-GB" dirty="0" smtClean="0"/>
              <a:t>Visual interest</a:t>
            </a:r>
            <a:endParaRPr lang="en-GB" dirty="0"/>
          </a:p>
        </p:txBody>
      </p:sp>
      <p:sp>
        <p:nvSpPr>
          <p:cNvPr id="6" name="TextBox 5"/>
          <p:cNvSpPr txBox="1"/>
          <p:nvPr/>
        </p:nvSpPr>
        <p:spPr>
          <a:xfrm>
            <a:off x="301925" y="4775766"/>
            <a:ext cx="4899803" cy="1477328"/>
          </a:xfrm>
          <a:prstGeom prst="rect">
            <a:avLst/>
          </a:prstGeom>
          <a:noFill/>
        </p:spPr>
        <p:txBody>
          <a:bodyPr wrap="square" rtlCol="0">
            <a:spAutoFit/>
          </a:bodyPr>
          <a:lstStyle/>
          <a:p>
            <a:r>
              <a:rPr lang="en-GB" b="1" dirty="0" smtClean="0"/>
              <a:t>Remember</a:t>
            </a:r>
            <a:r>
              <a:rPr lang="en-GB" dirty="0" smtClean="0"/>
              <a:t>: many children AND ADULTS have little knowledge of the overall arc of the Bible. Telling a story without context can be confusing – who is this Moses guy? What do they need to know for the story to mean something?</a:t>
            </a:r>
            <a:endParaRPr lang="en-GB"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2490" r="11146"/>
          <a:stretch/>
        </p:blipFill>
        <p:spPr>
          <a:xfrm>
            <a:off x="7496355" y="1983019"/>
            <a:ext cx="3260785" cy="4270075"/>
          </a:xfrm>
          <a:prstGeom prst="rect">
            <a:avLst/>
          </a:prstGeom>
        </p:spPr>
      </p:pic>
      <p:pic>
        <p:nvPicPr>
          <p:cNvPr id="2" name="Picture 1"/>
          <p:cNvPicPr>
            <a:picLocks noChangeAspect="1"/>
          </p:cNvPicPr>
          <p:nvPr/>
        </p:nvPicPr>
        <p:blipFill>
          <a:blip r:embed="rId5"/>
          <a:stretch>
            <a:fillRect/>
          </a:stretch>
        </p:blipFill>
        <p:spPr>
          <a:xfrm>
            <a:off x="3425346" y="319177"/>
            <a:ext cx="3906008" cy="2197129"/>
          </a:xfrm>
          <a:prstGeom prst="rect">
            <a:avLst/>
          </a:prstGeom>
        </p:spPr>
      </p:pic>
    </p:spTree>
    <p:extLst>
      <p:ext uri="{BB962C8B-B14F-4D97-AF65-F5344CB8AC3E}">
        <p14:creationId xmlns:p14="http://schemas.microsoft.com/office/powerpoint/2010/main" val="511972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457201" y="319177"/>
            <a:ext cx="2777706" cy="707886"/>
          </a:xfrm>
          <a:prstGeom prst="rect">
            <a:avLst/>
          </a:prstGeom>
          <a:noFill/>
        </p:spPr>
        <p:txBody>
          <a:bodyPr wrap="square" rtlCol="0">
            <a:spAutoFit/>
          </a:bodyPr>
          <a:lstStyle/>
          <a:p>
            <a:r>
              <a:rPr lang="en-GB" sz="4000" dirty="0" smtClean="0">
                <a:solidFill>
                  <a:schemeClr val="bg1"/>
                </a:solidFill>
              </a:rPr>
              <a:t>Storytelling</a:t>
            </a:r>
            <a:endParaRPr lang="en-GB" sz="4000" dirty="0">
              <a:solidFill>
                <a:schemeClr val="bg1"/>
              </a:solidFill>
            </a:endParaRPr>
          </a:p>
        </p:txBody>
      </p:sp>
      <p:sp>
        <p:nvSpPr>
          <p:cNvPr id="6" name="TextBox 5"/>
          <p:cNvSpPr txBox="1"/>
          <p:nvPr/>
        </p:nvSpPr>
        <p:spPr>
          <a:xfrm>
            <a:off x="5141344" y="2998723"/>
            <a:ext cx="6357667" cy="1938992"/>
          </a:xfrm>
          <a:prstGeom prst="rect">
            <a:avLst/>
          </a:prstGeom>
          <a:noFill/>
        </p:spPr>
        <p:txBody>
          <a:bodyPr wrap="square" rtlCol="0">
            <a:spAutoFit/>
          </a:bodyPr>
          <a:lstStyle/>
          <a:p>
            <a:pPr algn="ctr"/>
            <a:r>
              <a:rPr lang="en-GB" sz="2400" dirty="0" smtClean="0"/>
              <a:t>“I </a:t>
            </a:r>
            <a:r>
              <a:rPr lang="en-GB" sz="2400" dirty="0"/>
              <a:t>do believe the stories speak for themselves well - but some kids need more active and hands-on ways to engage them. I </a:t>
            </a:r>
            <a:r>
              <a:rPr lang="en-GB" sz="2400" dirty="0" smtClean="0"/>
              <a:t>would never </a:t>
            </a:r>
            <a:r>
              <a:rPr lang="en-GB" sz="2400" dirty="0"/>
              <a:t>want a picture of my kid to come across as shaming kids who don't naturally tend to sit and read deeply</a:t>
            </a:r>
            <a:r>
              <a:rPr lang="en-GB" sz="2400" dirty="0" smtClean="0"/>
              <a:t>.”</a:t>
            </a:r>
            <a:endParaRPr lang="en-GB" sz="2400"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2490" r="11146"/>
          <a:stretch/>
        </p:blipFill>
        <p:spPr>
          <a:xfrm>
            <a:off x="1052423" y="1681095"/>
            <a:ext cx="3260785" cy="4270075"/>
          </a:xfrm>
          <a:prstGeom prst="rect">
            <a:avLst/>
          </a:prstGeom>
        </p:spPr>
      </p:pic>
    </p:spTree>
    <p:extLst>
      <p:ext uri="{BB962C8B-B14F-4D97-AF65-F5344CB8AC3E}">
        <p14:creationId xmlns:p14="http://schemas.microsoft.com/office/powerpoint/2010/main" val="25178467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457201" y="319177"/>
            <a:ext cx="2777706" cy="707886"/>
          </a:xfrm>
          <a:prstGeom prst="rect">
            <a:avLst/>
          </a:prstGeom>
          <a:noFill/>
        </p:spPr>
        <p:txBody>
          <a:bodyPr wrap="square" rtlCol="0">
            <a:spAutoFit/>
          </a:bodyPr>
          <a:lstStyle/>
          <a:p>
            <a:r>
              <a:rPr lang="en-GB" sz="4000" dirty="0" smtClean="0">
                <a:solidFill>
                  <a:schemeClr val="bg1"/>
                </a:solidFill>
              </a:rPr>
              <a:t>Storytelling</a:t>
            </a:r>
            <a:endParaRPr lang="en-GB" sz="4000" dirty="0">
              <a:solidFill>
                <a:schemeClr val="bg1"/>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420" y="1733910"/>
            <a:ext cx="5934973" cy="4451230"/>
          </a:xfrm>
          <a:prstGeom prst="rect">
            <a:avLst/>
          </a:prstGeom>
        </p:spPr>
      </p:pic>
      <p:pic>
        <p:nvPicPr>
          <p:cNvPr id="9" name="Picture 8"/>
          <p:cNvPicPr>
            <a:picLocks noChangeAspect="1"/>
          </p:cNvPicPr>
          <p:nvPr/>
        </p:nvPicPr>
        <p:blipFill>
          <a:blip r:embed="rId5"/>
          <a:stretch>
            <a:fillRect/>
          </a:stretch>
        </p:blipFill>
        <p:spPr>
          <a:xfrm>
            <a:off x="7052433" y="2984740"/>
            <a:ext cx="4267200" cy="3200400"/>
          </a:xfrm>
          <a:prstGeom prst="rect">
            <a:avLst/>
          </a:prstGeom>
        </p:spPr>
      </p:pic>
      <p:sp>
        <p:nvSpPr>
          <p:cNvPr id="10" name="TextBox 9"/>
          <p:cNvSpPr txBox="1"/>
          <p:nvPr/>
        </p:nvSpPr>
        <p:spPr>
          <a:xfrm>
            <a:off x="1587260" y="1286393"/>
            <a:ext cx="3838755" cy="369332"/>
          </a:xfrm>
          <a:prstGeom prst="rect">
            <a:avLst/>
          </a:prstGeom>
          <a:noFill/>
        </p:spPr>
        <p:txBody>
          <a:bodyPr wrap="square" rtlCol="0">
            <a:spAutoFit/>
          </a:bodyPr>
          <a:lstStyle/>
          <a:p>
            <a:r>
              <a:rPr lang="en-GB" dirty="0" smtClean="0"/>
              <a:t>Beulah Land (mustardseedkids.co.uk)</a:t>
            </a:r>
            <a:endParaRPr lang="en-GB" dirty="0"/>
          </a:p>
        </p:txBody>
      </p:sp>
      <p:sp>
        <p:nvSpPr>
          <p:cNvPr id="12" name="TextBox 11"/>
          <p:cNvSpPr txBox="1"/>
          <p:nvPr/>
        </p:nvSpPr>
        <p:spPr>
          <a:xfrm>
            <a:off x="7297947" y="2501660"/>
            <a:ext cx="3416061" cy="369332"/>
          </a:xfrm>
          <a:prstGeom prst="rect">
            <a:avLst/>
          </a:prstGeom>
          <a:noFill/>
        </p:spPr>
        <p:txBody>
          <a:bodyPr wrap="square" rtlCol="0">
            <a:spAutoFit/>
          </a:bodyPr>
          <a:lstStyle/>
          <a:p>
            <a:r>
              <a:rPr lang="en-GB" dirty="0" smtClean="0"/>
              <a:t>Godly Play (godlyplay.uk)</a:t>
            </a:r>
            <a:endParaRPr lang="en-GB" dirty="0"/>
          </a:p>
        </p:txBody>
      </p:sp>
    </p:spTree>
    <p:extLst>
      <p:ext uri="{BB962C8B-B14F-4D97-AF65-F5344CB8AC3E}">
        <p14:creationId xmlns:p14="http://schemas.microsoft.com/office/powerpoint/2010/main" val="1632035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457201" y="319177"/>
            <a:ext cx="2777706" cy="707886"/>
          </a:xfrm>
          <a:prstGeom prst="rect">
            <a:avLst/>
          </a:prstGeom>
          <a:noFill/>
        </p:spPr>
        <p:txBody>
          <a:bodyPr wrap="square" rtlCol="0">
            <a:spAutoFit/>
          </a:bodyPr>
          <a:lstStyle/>
          <a:p>
            <a:r>
              <a:rPr lang="en-GB" sz="4000" dirty="0" smtClean="0">
                <a:solidFill>
                  <a:schemeClr val="bg1"/>
                </a:solidFill>
              </a:rPr>
              <a:t>Storytelling</a:t>
            </a:r>
            <a:endParaRPr lang="en-GB" sz="4000" dirty="0">
              <a:solidFill>
                <a:schemeClr val="bg1"/>
              </a:solidFill>
            </a:endParaRPr>
          </a:p>
        </p:txBody>
      </p:sp>
      <p:sp>
        <p:nvSpPr>
          <p:cNvPr id="10" name="TextBox 9"/>
          <p:cNvSpPr txBox="1"/>
          <p:nvPr/>
        </p:nvSpPr>
        <p:spPr>
          <a:xfrm>
            <a:off x="660240" y="1605570"/>
            <a:ext cx="4688137" cy="4524315"/>
          </a:xfrm>
          <a:prstGeom prst="rect">
            <a:avLst/>
          </a:prstGeom>
          <a:noFill/>
        </p:spPr>
        <p:txBody>
          <a:bodyPr wrap="square" rtlCol="0">
            <a:spAutoFit/>
          </a:bodyPr>
          <a:lstStyle/>
          <a:p>
            <a:r>
              <a:rPr lang="en-GB" dirty="0" smtClean="0"/>
              <a:t>Can two groups of different ages read the story, taking turns?</a:t>
            </a:r>
          </a:p>
          <a:p>
            <a:endParaRPr lang="en-GB" dirty="0"/>
          </a:p>
          <a:p>
            <a:r>
              <a:rPr lang="en-GB" dirty="0" smtClean="0"/>
              <a:t>Can you present the story as a drama?</a:t>
            </a:r>
          </a:p>
          <a:p>
            <a:endParaRPr lang="en-GB" dirty="0"/>
          </a:p>
          <a:p>
            <a:r>
              <a:rPr lang="en-GB" dirty="0" smtClean="0"/>
              <a:t>Can you read the story in two translations – e.g., NRSV and The Message?</a:t>
            </a:r>
          </a:p>
          <a:p>
            <a:endParaRPr lang="en-GB" dirty="0"/>
          </a:p>
          <a:p>
            <a:r>
              <a:rPr lang="en-GB" dirty="0" smtClean="0"/>
              <a:t>Can worshippers physically engage in the story – like Jewish congregations on Purim do?</a:t>
            </a:r>
          </a:p>
          <a:p>
            <a:endParaRPr lang="en-GB" dirty="0"/>
          </a:p>
          <a:p>
            <a:r>
              <a:rPr lang="en-GB" dirty="0" smtClean="0"/>
              <a:t>Are worshippers free to draw during storytelling?</a:t>
            </a:r>
          </a:p>
          <a:p>
            <a:endParaRPr lang="en-GB" dirty="0"/>
          </a:p>
          <a:p>
            <a:r>
              <a:rPr lang="en-GB" dirty="0" smtClean="0"/>
              <a:t>Engagement doesn’t always look the way we think it does.</a:t>
            </a:r>
            <a:endParaRPr lang="en-GB" dirty="0"/>
          </a:p>
        </p:txBody>
      </p:sp>
      <p:pic>
        <p:nvPicPr>
          <p:cNvPr id="2" name="Picture 1"/>
          <p:cNvPicPr>
            <a:picLocks noChangeAspect="1"/>
          </p:cNvPicPr>
          <p:nvPr/>
        </p:nvPicPr>
        <p:blipFill>
          <a:blip r:embed="rId4"/>
          <a:stretch>
            <a:fillRect/>
          </a:stretch>
        </p:blipFill>
        <p:spPr>
          <a:xfrm>
            <a:off x="5758221" y="2631184"/>
            <a:ext cx="5972175" cy="2714625"/>
          </a:xfrm>
          <a:prstGeom prst="rect">
            <a:avLst/>
          </a:prstGeom>
        </p:spPr>
      </p:pic>
    </p:spTree>
    <p:extLst>
      <p:ext uri="{BB962C8B-B14F-4D97-AF65-F5344CB8AC3E}">
        <p14:creationId xmlns:p14="http://schemas.microsoft.com/office/powerpoint/2010/main" val="2340850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457201" y="319177"/>
            <a:ext cx="6763108" cy="707886"/>
          </a:xfrm>
          <a:prstGeom prst="rect">
            <a:avLst/>
          </a:prstGeom>
          <a:noFill/>
        </p:spPr>
        <p:txBody>
          <a:bodyPr wrap="square" rtlCol="0">
            <a:spAutoFit/>
          </a:bodyPr>
          <a:lstStyle/>
          <a:p>
            <a:r>
              <a:rPr lang="en-GB" sz="4000" dirty="0" smtClean="0">
                <a:solidFill>
                  <a:schemeClr val="bg1"/>
                </a:solidFill>
              </a:rPr>
              <a:t>Visual aids are not mandatory</a:t>
            </a:r>
            <a:endParaRPr lang="en-GB" sz="4000" dirty="0">
              <a:solidFill>
                <a:schemeClr val="bg1"/>
              </a:solidFill>
            </a:endParaRPr>
          </a:p>
        </p:txBody>
      </p:sp>
      <p:pic>
        <p:nvPicPr>
          <p:cNvPr id="3" name="Picture 2"/>
          <p:cNvPicPr>
            <a:picLocks noChangeAspect="1"/>
          </p:cNvPicPr>
          <p:nvPr/>
        </p:nvPicPr>
        <p:blipFill>
          <a:blip r:embed="rId4"/>
          <a:stretch>
            <a:fillRect/>
          </a:stretch>
        </p:blipFill>
        <p:spPr>
          <a:xfrm>
            <a:off x="5339750" y="2432469"/>
            <a:ext cx="5924550" cy="3295650"/>
          </a:xfrm>
          <a:prstGeom prst="rect">
            <a:avLst/>
          </a:prstGeom>
        </p:spPr>
      </p:pic>
      <p:sp>
        <p:nvSpPr>
          <p:cNvPr id="6" name="Right Arrow 5"/>
          <p:cNvSpPr/>
          <p:nvPr/>
        </p:nvSpPr>
        <p:spPr>
          <a:xfrm>
            <a:off x="3743864" y="3071004"/>
            <a:ext cx="1293962" cy="10092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362311" y="2303791"/>
            <a:ext cx="3381553" cy="2677656"/>
          </a:xfrm>
          <a:prstGeom prst="rect">
            <a:avLst/>
          </a:prstGeom>
          <a:noFill/>
        </p:spPr>
        <p:txBody>
          <a:bodyPr wrap="square" rtlCol="0">
            <a:spAutoFit/>
          </a:bodyPr>
          <a:lstStyle/>
          <a:p>
            <a:r>
              <a:rPr lang="en-GB" sz="2800" dirty="0" smtClean="0"/>
              <a:t>As Pastor Dave began his sermon on judging others, the Health and Safety Officer sadly suffered a fatal heart attack.</a:t>
            </a:r>
          </a:p>
        </p:txBody>
      </p:sp>
    </p:spTree>
    <p:extLst>
      <p:ext uri="{BB962C8B-B14F-4D97-AF65-F5344CB8AC3E}">
        <p14:creationId xmlns:p14="http://schemas.microsoft.com/office/powerpoint/2010/main" val="16733613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660240" y="70964"/>
            <a:ext cx="5693433" cy="1077218"/>
          </a:xfrm>
          <a:prstGeom prst="rect">
            <a:avLst/>
          </a:prstGeom>
          <a:noFill/>
        </p:spPr>
        <p:txBody>
          <a:bodyPr wrap="square" rtlCol="0">
            <a:spAutoFit/>
          </a:bodyPr>
          <a:lstStyle/>
          <a:p>
            <a:r>
              <a:rPr lang="en-GB" sz="3200" dirty="0" smtClean="0">
                <a:solidFill>
                  <a:schemeClr val="bg1"/>
                </a:solidFill>
              </a:rPr>
              <a:t>But don’t go so far in the other direction that this happens …</a:t>
            </a:r>
            <a:endParaRPr lang="en-GB" sz="3200" dirty="0">
              <a:solidFill>
                <a:schemeClr val="bg1"/>
              </a:solidFill>
            </a:endParaRPr>
          </a:p>
        </p:txBody>
      </p:sp>
      <p:sp>
        <p:nvSpPr>
          <p:cNvPr id="7" name="TextBox 6"/>
          <p:cNvSpPr txBox="1"/>
          <p:nvPr/>
        </p:nvSpPr>
        <p:spPr>
          <a:xfrm>
            <a:off x="7580863" y="2258804"/>
            <a:ext cx="4278700" cy="3416320"/>
          </a:xfrm>
          <a:prstGeom prst="rect">
            <a:avLst/>
          </a:prstGeom>
          <a:noFill/>
        </p:spPr>
        <p:txBody>
          <a:bodyPr wrap="square" rtlCol="0">
            <a:spAutoFit/>
          </a:bodyPr>
          <a:lstStyle/>
          <a:p>
            <a:pPr algn="r"/>
            <a:r>
              <a:rPr lang="en-GB" sz="2400" dirty="0" smtClean="0"/>
              <a:t>It’s not about extracting a lesson, but wondering/reflecting together.</a:t>
            </a:r>
          </a:p>
          <a:p>
            <a:endParaRPr lang="en-GB" sz="2400" dirty="0"/>
          </a:p>
          <a:p>
            <a:pPr algn="r"/>
            <a:r>
              <a:rPr lang="en-GB" sz="2400" dirty="0" smtClean="0"/>
              <a:t>Work/school – we all share daily lives and similar problems. Relationships, work, inadequacy, anxiety, bereavement, etc. Speak to what’s universal.</a:t>
            </a:r>
          </a:p>
        </p:txBody>
      </p:sp>
      <p:pic>
        <p:nvPicPr>
          <p:cNvPr id="2" name="Picture 1"/>
          <p:cNvPicPr>
            <a:picLocks noChangeAspect="1"/>
          </p:cNvPicPr>
          <p:nvPr/>
        </p:nvPicPr>
        <p:blipFill>
          <a:blip r:embed="rId4"/>
          <a:stretch>
            <a:fillRect/>
          </a:stretch>
        </p:blipFill>
        <p:spPr>
          <a:xfrm>
            <a:off x="458956" y="2081648"/>
            <a:ext cx="6096000" cy="2981325"/>
          </a:xfrm>
          <a:prstGeom prst="rect">
            <a:avLst/>
          </a:prstGeom>
        </p:spPr>
      </p:pic>
      <p:sp>
        <p:nvSpPr>
          <p:cNvPr id="9" name="TextBox 8"/>
          <p:cNvSpPr txBox="1"/>
          <p:nvPr/>
        </p:nvSpPr>
        <p:spPr>
          <a:xfrm>
            <a:off x="458956" y="5351958"/>
            <a:ext cx="6502559" cy="646331"/>
          </a:xfrm>
          <a:prstGeom prst="rect">
            <a:avLst/>
          </a:prstGeom>
          <a:noFill/>
        </p:spPr>
        <p:txBody>
          <a:bodyPr wrap="square" rtlCol="0">
            <a:spAutoFit/>
          </a:bodyPr>
          <a:lstStyle/>
          <a:p>
            <a:r>
              <a:rPr lang="en-GB" b="1" dirty="0" smtClean="0"/>
              <a:t>It worked for me:</a:t>
            </a:r>
            <a:r>
              <a:rPr lang="en-GB" dirty="0" smtClean="0"/>
              <a:t> Using Godly Play</a:t>
            </a:r>
          </a:p>
          <a:p>
            <a:r>
              <a:rPr lang="en-GB" dirty="0"/>
              <a:t>w</a:t>
            </a:r>
            <a:r>
              <a:rPr lang="en-GB" dirty="0" smtClean="0"/>
              <a:t>ondering questions in the sermon, with a roving microphone.</a:t>
            </a:r>
            <a:endParaRPr lang="en-GB" dirty="0"/>
          </a:p>
        </p:txBody>
      </p:sp>
    </p:spTree>
    <p:extLst>
      <p:ext uri="{BB962C8B-B14F-4D97-AF65-F5344CB8AC3E}">
        <p14:creationId xmlns:p14="http://schemas.microsoft.com/office/powerpoint/2010/main" val="1654997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4528867" y="319177"/>
            <a:ext cx="2691441" cy="707886"/>
          </a:xfrm>
          <a:prstGeom prst="rect">
            <a:avLst/>
          </a:prstGeom>
          <a:noFill/>
        </p:spPr>
        <p:txBody>
          <a:bodyPr wrap="square" rtlCol="0">
            <a:spAutoFit/>
          </a:bodyPr>
          <a:lstStyle/>
          <a:p>
            <a:r>
              <a:rPr lang="en-GB" sz="4000" dirty="0" smtClean="0">
                <a:solidFill>
                  <a:schemeClr val="bg1"/>
                </a:solidFill>
              </a:rPr>
              <a:t>Prayer</a:t>
            </a:r>
            <a:endParaRPr lang="en-GB" sz="4000" dirty="0">
              <a:solidFill>
                <a:schemeClr val="bg1"/>
              </a:solidFill>
            </a:endParaRPr>
          </a:p>
        </p:txBody>
      </p:sp>
      <p:sp>
        <p:nvSpPr>
          <p:cNvPr id="7" name="TextBox 6"/>
          <p:cNvSpPr txBox="1"/>
          <p:nvPr/>
        </p:nvSpPr>
        <p:spPr>
          <a:xfrm>
            <a:off x="4645008" y="2561466"/>
            <a:ext cx="6797615" cy="1938992"/>
          </a:xfrm>
          <a:prstGeom prst="rect">
            <a:avLst/>
          </a:prstGeom>
          <a:noFill/>
        </p:spPr>
        <p:txBody>
          <a:bodyPr wrap="square" rtlCol="0">
            <a:spAutoFit/>
          </a:bodyPr>
          <a:lstStyle/>
          <a:p>
            <a:r>
              <a:rPr lang="en-GB" sz="2400" dirty="0" smtClean="0"/>
              <a:t>Thank you/help/wow – we all have those in common.</a:t>
            </a:r>
          </a:p>
          <a:p>
            <a:endParaRPr lang="en-GB" sz="2400" dirty="0"/>
          </a:p>
          <a:p>
            <a:r>
              <a:rPr lang="en-GB" sz="2400" dirty="0" smtClean="0"/>
              <a:t>Opportunities to touch/draw/write: </a:t>
            </a:r>
            <a:r>
              <a:rPr lang="en-GB" sz="2400" dirty="0"/>
              <a:t>writing/drawing, touching, shaping something, bubbles, </a:t>
            </a:r>
            <a:r>
              <a:rPr lang="en-GB" sz="2400" dirty="0" smtClean="0"/>
              <a:t>stones, wooden fish, candles, etc.</a:t>
            </a:r>
            <a:endParaRPr lang="en-GB" sz="2400"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r="503" b="21930"/>
          <a:stretch/>
        </p:blipFill>
        <p:spPr>
          <a:xfrm>
            <a:off x="923029" y="1499938"/>
            <a:ext cx="3407431" cy="4753156"/>
          </a:xfrm>
          <a:prstGeom prst="rect">
            <a:avLst/>
          </a:prstGeom>
        </p:spPr>
      </p:pic>
      <p:sp>
        <p:nvSpPr>
          <p:cNvPr id="9" name="TextBox 8"/>
          <p:cNvSpPr txBox="1"/>
          <p:nvPr/>
        </p:nvSpPr>
        <p:spPr>
          <a:xfrm>
            <a:off x="7220308" y="4660881"/>
            <a:ext cx="4744528" cy="1477328"/>
          </a:xfrm>
          <a:prstGeom prst="rect">
            <a:avLst/>
          </a:prstGeom>
          <a:noFill/>
        </p:spPr>
        <p:txBody>
          <a:bodyPr wrap="square" rtlCol="0">
            <a:spAutoFit/>
          </a:bodyPr>
          <a:lstStyle/>
          <a:p>
            <a:r>
              <a:rPr lang="en-GB" b="1" dirty="0" smtClean="0"/>
              <a:t>It worked for me</a:t>
            </a:r>
            <a:r>
              <a:rPr lang="en-GB" dirty="0" smtClean="0"/>
              <a:t>: having an art table available throughout the service, with activities related to that day’s festival. This was in response to complaints from the children that there was “more to do” in Sunday School than in worship.</a:t>
            </a:r>
            <a:endParaRPr lang="en-GB" dirty="0"/>
          </a:p>
        </p:txBody>
      </p:sp>
    </p:spTree>
    <p:extLst>
      <p:ext uri="{BB962C8B-B14F-4D97-AF65-F5344CB8AC3E}">
        <p14:creationId xmlns:p14="http://schemas.microsoft.com/office/powerpoint/2010/main" val="1893259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660241" y="319177"/>
            <a:ext cx="6560068" cy="707886"/>
          </a:xfrm>
          <a:prstGeom prst="rect">
            <a:avLst/>
          </a:prstGeom>
          <a:noFill/>
        </p:spPr>
        <p:txBody>
          <a:bodyPr wrap="square" rtlCol="0">
            <a:spAutoFit/>
          </a:bodyPr>
          <a:lstStyle/>
          <a:p>
            <a:r>
              <a:rPr lang="en-GB" sz="4000" dirty="0" smtClean="0">
                <a:solidFill>
                  <a:schemeClr val="bg1"/>
                </a:solidFill>
              </a:rPr>
              <a:t>Guiding through the service</a:t>
            </a:r>
            <a:endParaRPr lang="en-GB" sz="4000" dirty="0">
              <a:solidFill>
                <a:schemeClr val="bg1"/>
              </a:solidFill>
            </a:endParaRPr>
          </a:p>
        </p:txBody>
      </p:sp>
      <p:sp>
        <p:nvSpPr>
          <p:cNvPr id="7" name="TextBox 6"/>
          <p:cNvSpPr txBox="1"/>
          <p:nvPr/>
        </p:nvSpPr>
        <p:spPr>
          <a:xfrm>
            <a:off x="4528868" y="2422159"/>
            <a:ext cx="7203057" cy="1938992"/>
          </a:xfrm>
          <a:prstGeom prst="rect">
            <a:avLst/>
          </a:prstGeom>
          <a:noFill/>
        </p:spPr>
        <p:txBody>
          <a:bodyPr wrap="square" rtlCol="0">
            <a:spAutoFit/>
          </a:bodyPr>
          <a:lstStyle/>
          <a:p>
            <a:r>
              <a:rPr lang="en-GB" sz="2000" dirty="0" smtClean="0"/>
              <a:t>Various different formats can be used for different ages – useful for all newcomers.</a:t>
            </a:r>
          </a:p>
          <a:p>
            <a:endParaRPr lang="en-GB" sz="2000" dirty="0"/>
          </a:p>
          <a:p>
            <a:r>
              <a:rPr lang="en-GB" sz="2000" dirty="0" smtClean="0"/>
              <a:t>(This can be found on my All-Age Worship Pinterest board, on your resource list – or on http://www.christiancrafters.com/craft_worship_clock.html)</a:t>
            </a:r>
            <a:endParaRPr lang="en-GB" sz="2000" dirty="0"/>
          </a:p>
        </p:txBody>
      </p:sp>
      <p:pic>
        <p:nvPicPr>
          <p:cNvPr id="2" name="Picture 1"/>
          <p:cNvPicPr>
            <a:picLocks noChangeAspect="1"/>
          </p:cNvPicPr>
          <p:nvPr/>
        </p:nvPicPr>
        <p:blipFill>
          <a:blip r:embed="rId4"/>
          <a:stretch>
            <a:fillRect/>
          </a:stretch>
        </p:blipFill>
        <p:spPr>
          <a:xfrm>
            <a:off x="584079" y="1784679"/>
            <a:ext cx="3737521" cy="3779359"/>
          </a:xfrm>
          <a:prstGeom prst="rect">
            <a:avLst/>
          </a:prstGeom>
        </p:spPr>
      </p:pic>
    </p:spTree>
    <p:extLst>
      <p:ext uri="{BB962C8B-B14F-4D97-AF65-F5344CB8AC3E}">
        <p14:creationId xmlns:p14="http://schemas.microsoft.com/office/powerpoint/2010/main" val="25212367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660241" y="319177"/>
            <a:ext cx="6560068" cy="707886"/>
          </a:xfrm>
          <a:prstGeom prst="rect">
            <a:avLst/>
          </a:prstGeom>
          <a:noFill/>
        </p:spPr>
        <p:txBody>
          <a:bodyPr wrap="square" rtlCol="0">
            <a:spAutoFit/>
          </a:bodyPr>
          <a:lstStyle/>
          <a:p>
            <a:r>
              <a:rPr lang="en-GB" sz="4000" dirty="0" smtClean="0">
                <a:solidFill>
                  <a:schemeClr val="bg1"/>
                </a:solidFill>
              </a:rPr>
              <a:t>Children’s corners/pew bags</a:t>
            </a:r>
            <a:endParaRPr lang="en-GB" sz="4000" dirty="0">
              <a:solidFill>
                <a:schemeClr val="bg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38" y="988431"/>
            <a:ext cx="3919268" cy="2939451"/>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6038" y="3646004"/>
            <a:ext cx="3387488" cy="2540617"/>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51307" y="2240953"/>
            <a:ext cx="5130279" cy="4012141"/>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31057" y="2241456"/>
            <a:ext cx="3922719" cy="2942039"/>
          </a:xfrm>
          <a:prstGeom prst="rect">
            <a:avLst/>
          </a:prstGeom>
        </p:spPr>
      </p:pic>
    </p:spTree>
    <p:extLst>
      <p:ext uri="{BB962C8B-B14F-4D97-AF65-F5344CB8AC3E}">
        <p14:creationId xmlns:p14="http://schemas.microsoft.com/office/powerpoint/2010/main" val="34204030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660241" y="319177"/>
            <a:ext cx="6560068" cy="707886"/>
          </a:xfrm>
          <a:prstGeom prst="rect">
            <a:avLst/>
          </a:prstGeom>
          <a:noFill/>
        </p:spPr>
        <p:txBody>
          <a:bodyPr wrap="square" rtlCol="0">
            <a:spAutoFit/>
          </a:bodyPr>
          <a:lstStyle/>
          <a:p>
            <a:r>
              <a:rPr lang="en-GB" sz="4000" dirty="0" smtClean="0">
                <a:solidFill>
                  <a:schemeClr val="bg1"/>
                </a:solidFill>
              </a:rPr>
              <a:t>But what is different?</a:t>
            </a:r>
            <a:endParaRPr lang="en-GB" sz="4000" dirty="0">
              <a:solidFill>
                <a:schemeClr val="bg1"/>
              </a:solidFill>
            </a:endParaRPr>
          </a:p>
        </p:txBody>
      </p:sp>
      <p:sp>
        <p:nvSpPr>
          <p:cNvPr id="7" name="TextBox 6"/>
          <p:cNvSpPr txBox="1"/>
          <p:nvPr/>
        </p:nvSpPr>
        <p:spPr>
          <a:xfrm>
            <a:off x="508959" y="1652522"/>
            <a:ext cx="7090913" cy="4524315"/>
          </a:xfrm>
          <a:prstGeom prst="rect">
            <a:avLst/>
          </a:prstGeom>
          <a:noFill/>
        </p:spPr>
        <p:txBody>
          <a:bodyPr wrap="square" rtlCol="0">
            <a:spAutoFit/>
          </a:bodyPr>
          <a:lstStyle/>
          <a:p>
            <a:r>
              <a:rPr lang="en-GB" sz="2400" dirty="0"/>
              <a:t>Babies and toddlers:</a:t>
            </a:r>
          </a:p>
          <a:p>
            <a:pPr marL="342900" lvl="0" indent="-342900">
              <a:buFont typeface="Arial" panose="020B0604020202020204" pitchFamily="34" charset="0"/>
              <a:buChar char="•"/>
            </a:pPr>
            <a:r>
              <a:rPr lang="en-GB" sz="2400" dirty="0"/>
              <a:t>Free play and ability to move around</a:t>
            </a:r>
          </a:p>
          <a:p>
            <a:pPr marL="342900" lvl="0" indent="-342900">
              <a:buFont typeface="Arial" panose="020B0604020202020204" pitchFamily="34" charset="0"/>
              <a:buChar char="•"/>
            </a:pPr>
            <a:r>
              <a:rPr lang="en-GB" sz="2400" dirty="0"/>
              <a:t>Sensory experiences</a:t>
            </a:r>
          </a:p>
          <a:p>
            <a:pPr marL="342900" lvl="0" indent="-342900">
              <a:buFont typeface="Arial" panose="020B0604020202020204" pitchFamily="34" charset="0"/>
              <a:buChar char="•"/>
            </a:pPr>
            <a:r>
              <a:rPr lang="en-GB" sz="2400" dirty="0"/>
              <a:t>Copying what adults do</a:t>
            </a:r>
          </a:p>
          <a:p>
            <a:pPr marL="342900" lvl="0" indent="-342900">
              <a:buFont typeface="Arial" panose="020B0604020202020204" pitchFamily="34" charset="0"/>
              <a:buChar char="•"/>
            </a:pPr>
            <a:r>
              <a:rPr lang="en-GB" sz="2400" dirty="0"/>
              <a:t>Can they see</a:t>
            </a:r>
            <a:r>
              <a:rPr lang="en-GB" sz="2400" dirty="0" smtClean="0"/>
              <a:t>?</a:t>
            </a:r>
          </a:p>
          <a:p>
            <a:pPr lvl="0"/>
            <a:endParaRPr lang="en-GB" sz="2400" dirty="0"/>
          </a:p>
          <a:p>
            <a:r>
              <a:rPr lang="en-GB" sz="2400" dirty="0"/>
              <a:t>Primary school:</a:t>
            </a:r>
          </a:p>
          <a:p>
            <a:pPr marL="342900" lvl="0" indent="-342900">
              <a:buFont typeface="Arial" panose="020B0604020202020204" pitchFamily="34" charset="0"/>
              <a:buChar char="•"/>
            </a:pPr>
            <a:r>
              <a:rPr lang="en-GB" sz="2400" dirty="0"/>
              <a:t>Entering deeply into stories</a:t>
            </a:r>
          </a:p>
          <a:p>
            <a:pPr marL="342900" lvl="0" indent="-342900">
              <a:buFont typeface="Arial" panose="020B0604020202020204" pitchFamily="34" charset="0"/>
              <a:buChar char="•"/>
            </a:pPr>
            <a:r>
              <a:rPr lang="en-GB" sz="2400" dirty="0"/>
              <a:t>Imaginative response</a:t>
            </a:r>
          </a:p>
          <a:p>
            <a:pPr marL="342900" lvl="0" indent="-342900">
              <a:buFont typeface="Arial" panose="020B0604020202020204" pitchFamily="34" charset="0"/>
              <a:buChar char="•"/>
            </a:pPr>
            <a:r>
              <a:rPr lang="en-GB" sz="2400" dirty="0"/>
              <a:t>Facts and trivia</a:t>
            </a:r>
          </a:p>
          <a:p>
            <a:pPr marL="342900" lvl="0" indent="-342900">
              <a:buFont typeface="Arial" panose="020B0604020202020204" pitchFamily="34" charset="0"/>
              <a:buChar char="•"/>
            </a:pPr>
            <a:r>
              <a:rPr lang="en-GB" sz="2400" dirty="0"/>
              <a:t>Pew art</a:t>
            </a:r>
          </a:p>
          <a:p>
            <a:pPr marL="342900" lvl="0" indent="-342900">
              <a:buFont typeface="Arial" panose="020B0604020202020204" pitchFamily="34" charset="0"/>
              <a:buChar char="•"/>
            </a:pPr>
            <a:r>
              <a:rPr lang="en-GB" sz="2400" dirty="0"/>
              <a:t>Can they see</a:t>
            </a:r>
            <a:r>
              <a:rPr lang="en-GB" sz="2400" dirty="0" smtClean="0"/>
              <a:t>?</a:t>
            </a:r>
            <a:endParaRPr lang="en-GB" sz="24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5270" y="2404689"/>
            <a:ext cx="5715000" cy="3790950"/>
          </a:xfrm>
          <a:prstGeom prst="rect">
            <a:avLst/>
          </a:prstGeom>
        </p:spPr>
      </p:pic>
    </p:spTree>
    <p:extLst>
      <p:ext uri="{BB962C8B-B14F-4D97-AF65-F5344CB8AC3E}">
        <p14:creationId xmlns:p14="http://schemas.microsoft.com/office/powerpoint/2010/main" val="37962982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660241" y="319177"/>
            <a:ext cx="6560068" cy="707886"/>
          </a:xfrm>
          <a:prstGeom prst="rect">
            <a:avLst/>
          </a:prstGeom>
          <a:noFill/>
        </p:spPr>
        <p:txBody>
          <a:bodyPr wrap="square" rtlCol="0">
            <a:spAutoFit/>
          </a:bodyPr>
          <a:lstStyle/>
          <a:p>
            <a:r>
              <a:rPr lang="en-GB" sz="4000" dirty="0" smtClean="0">
                <a:solidFill>
                  <a:schemeClr val="bg1"/>
                </a:solidFill>
              </a:rPr>
              <a:t>But what is different?</a:t>
            </a:r>
            <a:endParaRPr lang="en-GB" sz="4000" dirty="0">
              <a:solidFill>
                <a:schemeClr val="bg1"/>
              </a:solidFill>
            </a:endParaRPr>
          </a:p>
        </p:txBody>
      </p:sp>
      <p:sp>
        <p:nvSpPr>
          <p:cNvPr id="7" name="TextBox 6"/>
          <p:cNvSpPr txBox="1"/>
          <p:nvPr/>
        </p:nvSpPr>
        <p:spPr>
          <a:xfrm>
            <a:off x="4401629" y="1728779"/>
            <a:ext cx="6271403" cy="4524315"/>
          </a:xfrm>
          <a:prstGeom prst="rect">
            <a:avLst/>
          </a:prstGeom>
          <a:noFill/>
        </p:spPr>
        <p:txBody>
          <a:bodyPr wrap="square" rtlCol="0">
            <a:spAutoFit/>
          </a:bodyPr>
          <a:lstStyle/>
          <a:p>
            <a:r>
              <a:rPr lang="en-GB" dirty="0" smtClean="0"/>
              <a:t>Secondary school:</a:t>
            </a:r>
          </a:p>
          <a:p>
            <a:pPr marL="342900" lvl="0" indent="-342900">
              <a:buFont typeface="Arial" panose="020B0604020202020204" pitchFamily="34" charset="0"/>
              <a:buChar char="•"/>
            </a:pPr>
            <a:r>
              <a:rPr lang="en-GB" dirty="0" smtClean="0"/>
              <a:t>Social justice</a:t>
            </a:r>
          </a:p>
          <a:p>
            <a:pPr marL="342900" lvl="0" indent="-342900">
              <a:buFont typeface="Arial" panose="020B0604020202020204" pitchFamily="34" charset="0"/>
              <a:buChar char="•"/>
            </a:pPr>
            <a:r>
              <a:rPr lang="en-GB" dirty="0" smtClean="0"/>
              <a:t>Taking on leadership</a:t>
            </a:r>
          </a:p>
          <a:p>
            <a:pPr marL="342900" lvl="0" indent="-342900">
              <a:buFont typeface="Arial" panose="020B0604020202020204" pitchFamily="34" charset="0"/>
              <a:buChar char="•"/>
            </a:pPr>
            <a:r>
              <a:rPr lang="en-GB" dirty="0" smtClean="0"/>
              <a:t>Stress of assessments – church needs to be accepting</a:t>
            </a:r>
          </a:p>
          <a:p>
            <a:pPr marL="342900" lvl="0" indent="-342900">
              <a:buFont typeface="Arial" panose="020B0604020202020204" pitchFamily="34" charset="0"/>
              <a:buChar char="•"/>
            </a:pPr>
            <a:r>
              <a:rPr lang="en-GB" dirty="0" smtClean="0"/>
              <a:t>Doubts and questions</a:t>
            </a:r>
          </a:p>
          <a:p>
            <a:r>
              <a:rPr lang="en-GB" dirty="0" smtClean="0"/>
              <a:t>Young adulthood:</a:t>
            </a:r>
          </a:p>
          <a:p>
            <a:pPr marL="342900" lvl="0" indent="-342900">
              <a:buFont typeface="Arial" panose="020B0604020202020204" pitchFamily="34" charset="0"/>
              <a:buChar char="•"/>
            </a:pPr>
            <a:r>
              <a:rPr lang="en-GB" dirty="0" smtClean="0"/>
              <a:t>Community and authenticity</a:t>
            </a:r>
          </a:p>
          <a:p>
            <a:r>
              <a:rPr lang="en-GB" dirty="0" smtClean="0"/>
              <a:t>Parents:</a:t>
            </a:r>
          </a:p>
          <a:p>
            <a:pPr marL="342900" lvl="0" indent="-342900">
              <a:buFont typeface="Arial" panose="020B0604020202020204" pitchFamily="34" charset="0"/>
              <a:buChar char="•"/>
            </a:pPr>
            <a:r>
              <a:rPr lang="en-GB" dirty="0" smtClean="0"/>
              <a:t>Acceptance and support</a:t>
            </a:r>
          </a:p>
          <a:p>
            <a:pPr lvl="0"/>
            <a:r>
              <a:rPr lang="en-GB" dirty="0" smtClean="0"/>
              <a:t>Single or childless/child-free adults:</a:t>
            </a:r>
          </a:p>
          <a:p>
            <a:pPr marL="342900" lvl="0" indent="-342900">
              <a:buFont typeface="Arial" panose="020B0604020202020204" pitchFamily="34" charset="0"/>
              <a:buChar char="•"/>
            </a:pPr>
            <a:r>
              <a:rPr lang="en-GB" dirty="0" smtClean="0"/>
              <a:t>Not being left out in favour of families</a:t>
            </a:r>
            <a:endParaRPr lang="en-GB" dirty="0" smtClean="0"/>
          </a:p>
          <a:p>
            <a:r>
              <a:rPr lang="en-GB" dirty="0" smtClean="0"/>
              <a:t>Older people:</a:t>
            </a:r>
          </a:p>
          <a:p>
            <a:pPr marL="342900" lvl="0" indent="-342900">
              <a:buFont typeface="Arial" panose="020B0604020202020204" pitchFamily="34" charset="0"/>
              <a:buChar char="•"/>
            </a:pPr>
            <a:r>
              <a:rPr lang="en-GB" dirty="0" smtClean="0"/>
              <a:t>Being valued</a:t>
            </a:r>
          </a:p>
          <a:p>
            <a:pPr marL="342900" lvl="0" indent="-342900">
              <a:buFont typeface="Arial" panose="020B0604020202020204" pitchFamily="34" charset="0"/>
              <a:buChar char="•"/>
            </a:pPr>
            <a:r>
              <a:rPr lang="en-GB" dirty="0" smtClean="0"/>
              <a:t>Experienced</a:t>
            </a:r>
          </a:p>
          <a:p>
            <a:pPr marL="342900" lvl="0" indent="-342900">
              <a:buFont typeface="Arial" panose="020B0604020202020204" pitchFamily="34" charset="0"/>
              <a:buChar char="•"/>
            </a:pPr>
            <a:r>
              <a:rPr lang="en-GB" dirty="0" smtClean="0"/>
              <a:t>History of the church – they hold it.</a:t>
            </a:r>
          </a:p>
          <a:p>
            <a:pPr marL="342900" lvl="0" indent="-342900">
              <a:buFont typeface="Arial" panose="020B0604020202020204" pitchFamily="34" charset="0"/>
              <a:buChar char="•"/>
            </a:pPr>
            <a:r>
              <a:rPr lang="en-GB" dirty="0" smtClean="0"/>
              <a:t>Sense of civic duty – volunteering, etc.</a:t>
            </a:r>
            <a:endParaRPr lang="en-GB"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959" y="1453155"/>
            <a:ext cx="3383711" cy="45116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064142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660241" y="319177"/>
            <a:ext cx="6560068" cy="707886"/>
          </a:xfrm>
          <a:prstGeom prst="rect">
            <a:avLst/>
          </a:prstGeom>
          <a:noFill/>
        </p:spPr>
        <p:txBody>
          <a:bodyPr wrap="square" rtlCol="0">
            <a:spAutoFit/>
          </a:bodyPr>
          <a:lstStyle/>
          <a:p>
            <a:r>
              <a:rPr lang="en-GB" sz="4000" dirty="0" smtClean="0">
                <a:solidFill>
                  <a:schemeClr val="bg1"/>
                </a:solidFill>
              </a:rPr>
              <a:t>For all ages:</a:t>
            </a:r>
            <a:endParaRPr lang="en-GB" sz="4000" dirty="0">
              <a:solidFill>
                <a:schemeClr val="bg1"/>
              </a:solidFill>
            </a:endParaRPr>
          </a:p>
        </p:txBody>
      </p:sp>
      <p:sp>
        <p:nvSpPr>
          <p:cNvPr id="7" name="TextBox 6"/>
          <p:cNvSpPr txBox="1"/>
          <p:nvPr/>
        </p:nvSpPr>
        <p:spPr>
          <a:xfrm>
            <a:off x="4753554" y="2585577"/>
            <a:ext cx="7106009" cy="2246769"/>
          </a:xfrm>
          <a:prstGeom prst="rect">
            <a:avLst/>
          </a:prstGeom>
          <a:noFill/>
        </p:spPr>
        <p:txBody>
          <a:bodyPr wrap="square" rtlCol="0">
            <a:spAutoFit/>
          </a:bodyPr>
          <a:lstStyle/>
          <a:p>
            <a:pPr algn="ctr"/>
            <a:r>
              <a:rPr lang="en-GB" sz="2800" dirty="0" smtClean="0"/>
              <a:t>Think about:</a:t>
            </a:r>
          </a:p>
          <a:p>
            <a:pPr algn="ctr"/>
            <a:endParaRPr lang="en-GB" sz="2800" dirty="0"/>
          </a:p>
          <a:p>
            <a:pPr algn="ctr"/>
            <a:r>
              <a:rPr lang="en-GB" sz="2800" dirty="0" smtClean="0"/>
              <a:t>What are they GETTING FROM the service?</a:t>
            </a:r>
          </a:p>
          <a:p>
            <a:pPr algn="ctr"/>
            <a:endParaRPr lang="en-GB" sz="2800" dirty="0"/>
          </a:p>
          <a:p>
            <a:pPr algn="ctr"/>
            <a:r>
              <a:rPr lang="en-GB" sz="2800" dirty="0" smtClean="0"/>
              <a:t>What are they GIVING TO the service?</a:t>
            </a:r>
            <a:endParaRPr lang="en-GB" sz="2800" dirty="0" smtClean="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6928" y="1346240"/>
            <a:ext cx="3582119" cy="47761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9552049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69673" cy="2173857"/>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
        <p:nvSpPr>
          <p:cNvPr id="8" name="TextBox 7"/>
          <p:cNvSpPr txBox="1"/>
          <p:nvPr/>
        </p:nvSpPr>
        <p:spPr>
          <a:xfrm>
            <a:off x="660241" y="319177"/>
            <a:ext cx="6560068" cy="707886"/>
          </a:xfrm>
          <a:prstGeom prst="rect">
            <a:avLst/>
          </a:prstGeom>
          <a:noFill/>
        </p:spPr>
        <p:txBody>
          <a:bodyPr wrap="square" rtlCol="0">
            <a:spAutoFit/>
          </a:bodyPr>
          <a:lstStyle/>
          <a:p>
            <a:r>
              <a:rPr lang="en-GB" sz="4000" dirty="0" smtClean="0">
                <a:solidFill>
                  <a:schemeClr val="bg1"/>
                </a:solidFill>
              </a:rPr>
              <a:t>For all ages:</a:t>
            </a:r>
            <a:endParaRPr lang="en-GB" sz="4000" dirty="0">
              <a:solidFill>
                <a:schemeClr val="bg1"/>
              </a:solidFill>
            </a:endParaRPr>
          </a:p>
        </p:txBody>
      </p:sp>
      <p:sp>
        <p:nvSpPr>
          <p:cNvPr id="7" name="TextBox 6"/>
          <p:cNvSpPr txBox="1"/>
          <p:nvPr/>
        </p:nvSpPr>
        <p:spPr>
          <a:xfrm>
            <a:off x="4866355" y="3472709"/>
            <a:ext cx="7106009" cy="954107"/>
          </a:xfrm>
          <a:prstGeom prst="rect">
            <a:avLst/>
          </a:prstGeom>
          <a:noFill/>
        </p:spPr>
        <p:txBody>
          <a:bodyPr wrap="square" rtlCol="0">
            <a:spAutoFit/>
          </a:bodyPr>
          <a:lstStyle/>
          <a:p>
            <a:pPr algn="ctr"/>
            <a:r>
              <a:rPr lang="en-GB" sz="2800" dirty="0" smtClean="0"/>
              <a:t>Questions? Comments?</a:t>
            </a:r>
          </a:p>
          <a:p>
            <a:pPr algn="ctr"/>
            <a:r>
              <a:rPr lang="en-GB" sz="2800" dirty="0" smtClean="0"/>
              <a:t>Obvious heresies </a:t>
            </a:r>
            <a:r>
              <a:rPr lang="en-GB" sz="2800" smtClean="0"/>
              <a:t>you spotted?</a:t>
            </a:r>
            <a:endParaRPr lang="en-GB" sz="2800" dirty="0" smtClean="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6928" y="1346240"/>
            <a:ext cx="3582119" cy="47761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759163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1379</TotalTime>
  <Words>677</Words>
  <Application>Microsoft Office PowerPoint</Application>
  <PresentationFormat>Widescreen</PresentationFormat>
  <Paragraphs>94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All-Age Worship Basics</vt:lpstr>
      <vt:lpstr>What is All-Age Worship?  What isn’t All-Age Worship?  What are some of the pitfalls in doing All-Age Worship?</vt:lpstr>
      <vt:lpstr>What is All-Age Worship?  It is all-age.  It is worship.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All-AgeWorship Basics</dc:title>
  <dc:creator>Margaret Prichard Houston</dc:creator>
  <cp:lastModifiedBy>Margaret Prichard Houston</cp:lastModifiedBy>
  <cp:revision>48</cp:revision>
  <dcterms:created xsi:type="dcterms:W3CDTF">2017-04-10T12:27:05Z</dcterms:created>
  <dcterms:modified xsi:type="dcterms:W3CDTF">2017-04-11T11:26:16Z</dcterms:modified>
</cp:coreProperties>
</file>