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s/slide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75" r:id="rId4"/>
    <p:sldId id="258" r:id="rId5"/>
    <p:sldId id="259" r:id="rId6"/>
    <p:sldId id="260" r:id="rId7"/>
    <p:sldId id="262" r:id="rId8"/>
    <p:sldId id="263" r:id="rId9"/>
    <p:sldId id="264" r:id="rId10"/>
    <p:sldId id="266" r:id="rId11"/>
    <p:sldId id="267" r:id="rId12"/>
    <p:sldId id="268" r:id="rId13"/>
    <p:sldId id="276" r:id="rId14"/>
    <p:sldId id="277" r:id="rId15"/>
    <p:sldId id="269" r:id="rId16"/>
    <p:sldId id="271" r:id="rId17"/>
    <p:sldId id="270"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53"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2.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 Id="rId27"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11031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23993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38646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1263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49364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2827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3962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21539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41712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60911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53744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27557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81598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17531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29587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83790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9569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44612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23484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71458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84940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1283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536057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CB1A0-FE87-438A-BC05-030C4A0ECA76}" type="datetimeFigureOut">
              <a:rPr lang="en-GB" smtClean="0">
                <a:solidFill>
                  <a:prstClr val="black">
                    <a:tint val="75000"/>
                  </a:prstClr>
                </a:solidFill>
              </a:rPr>
              <a:pPr/>
              <a:t>08/06/2017</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74BC3-0E4F-4BB4-B86F-E2512A2A20F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530824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23295" y="530921"/>
            <a:ext cx="3068705" cy="49565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92278" y="3363299"/>
            <a:ext cx="4951214" cy="33024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484" y="140595"/>
            <a:ext cx="4817373" cy="36130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8991" y="593711"/>
            <a:ext cx="3538849" cy="1769425"/>
          </a:xfrm>
          <a:prstGeom prst="rect">
            <a:avLst/>
          </a:prstGeom>
        </p:spPr>
      </p:pic>
    </p:spTree>
    <p:extLst>
      <p:ext uri="{BB962C8B-B14F-4D97-AF65-F5344CB8AC3E}">
        <p14:creationId xmlns:p14="http://schemas.microsoft.com/office/powerpoint/2010/main" val="3081879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333" y="241540"/>
            <a:ext cx="5934974" cy="1815882"/>
          </a:xfrm>
          <a:prstGeom prst="rect">
            <a:avLst/>
          </a:prstGeom>
          <a:noFill/>
        </p:spPr>
        <p:txBody>
          <a:bodyPr wrap="square" rtlCol="0">
            <a:spAutoFit/>
          </a:bodyPr>
          <a:lstStyle/>
          <a:p>
            <a:pPr marL="342900" indent="-342900">
              <a:buAutoNum type="arabicPeriod"/>
            </a:pPr>
            <a:r>
              <a:rPr lang="en-GB" sz="2800" dirty="0" smtClean="0"/>
              <a:t>Building on the first steps</a:t>
            </a:r>
          </a:p>
          <a:p>
            <a:pPr marL="342900" indent="-342900">
              <a:buAutoNum type="arabicPeriod"/>
            </a:pPr>
            <a:r>
              <a:rPr lang="en-GB" sz="2800" dirty="0" smtClean="0"/>
              <a:t>Children in worship</a:t>
            </a:r>
          </a:p>
          <a:p>
            <a:pPr marL="342900" indent="-342900">
              <a:buAutoNum type="arabicPeriod"/>
            </a:pPr>
            <a:r>
              <a:rPr lang="en-GB" sz="2800" dirty="0" smtClean="0"/>
              <a:t>Going deeper – storytelling</a:t>
            </a:r>
            <a:endParaRPr lang="en-GB" sz="2800" dirty="0"/>
          </a:p>
          <a:p>
            <a:pPr marL="342900" indent="-342900">
              <a:buAutoNum type="arabicPeriod"/>
            </a:pPr>
            <a:r>
              <a:rPr lang="en-GB" sz="2800" dirty="0" smtClean="0"/>
              <a:t>Making the most of existing contacts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0670" y="241540"/>
            <a:ext cx="4328304" cy="57710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3"/>
          <a:stretch>
            <a:fillRect/>
          </a:stretch>
        </p:blipFill>
        <p:spPr>
          <a:xfrm>
            <a:off x="660240" y="6253094"/>
            <a:ext cx="11199323" cy="493819"/>
          </a:xfrm>
          <a:prstGeom prst="rect">
            <a:avLst/>
          </a:prstGeom>
        </p:spPr>
      </p:pic>
      <p:sp>
        <p:nvSpPr>
          <p:cNvPr id="7" name="TextBox 6"/>
          <p:cNvSpPr txBox="1"/>
          <p:nvPr/>
        </p:nvSpPr>
        <p:spPr>
          <a:xfrm>
            <a:off x="660240" y="2170099"/>
            <a:ext cx="6267132" cy="3970318"/>
          </a:xfrm>
          <a:prstGeom prst="rect">
            <a:avLst/>
          </a:prstGeom>
          <a:noFill/>
        </p:spPr>
        <p:txBody>
          <a:bodyPr wrap="square" rtlCol="0">
            <a:spAutoFit/>
          </a:bodyPr>
          <a:lstStyle/>
          <a:p>
            <a:r>
              <a:rPr lang="en-GB" dirty="0" smtClean="0"/>
              <a:t>This is not:</a:t>
            </a:r>
          </a:p>
          <a:p>
            <a:pPr marL="342900" indent="-342900">
              <a:buAutoNum type="alphaLcParenR"/>
            </a:pPr>
            <a:r>
              <a:rPr lang="en-GB" dirty="0" smtClean="0"/>
              <a:t>An order to do ALL OF THIS NOW OR YOU ARE FAILING AS A CHURCH!!!!!!</a:t>
            </a:r>
          </a:p>
          <a:p>
            <a:pPr marL="342900" indent="-342900">
              <a:buAutoNum type="alphaLcParenR"/>
            </a:pPr>
            <a:r>
              <a:rPr lang="en-GB" dirty="0" smtClean="0"/>
              <a:t>An exhaustive list of ideas</a:t>
            </a:r>
          </a:p>
          <a:p>
            <a:pPr marL="342900" indent="-342900">
              <a:buAutoNum type="alphaLcParenR"/>
            </a:pPr>
            <a:r>
              <a:rPr lang="en-GB" dirty="0" smtClean="0"/>
              <a:t>The right way for everyone</a:t>
            </a:r>
          </a:p>
          <a:p>
            <a:pPr marL="342900" indent="-342900">
              <a:buFontTx/>
              <a:buAutoNum type="alphaLcParenR"/>
            </a:pPr>
            <a:r>
              <a:rPr lang="en-GB" dirty="0"/>
              <a:t>A</a:t>
            </a:r>
            <a:r>
              <a:rPr lang="en-GB" dirty="0" smtClean="0"/>
              <a:t> </a:t>
            </a:r>
            <a:r>
              <a:rPr lang="en-GB" dirty="0" err="1" smtClean="0"/>
              <a:t>foolproof</a:t>
            </a:r>
            <a:r>
              <a:rPr lang="en-GB" dirty="0" smtClean="0"/>
              <a:t> path to success, riches, glory, and bragging rights at Diocesan Synod about how your church is growing by the thousand every week. I wish I had that. I don’t.</a:t>
            </a:r>
          </a:p>
          <a:p>
            <a:pPr marL="342900" indent="-342900">
              <a:buAutoNum type="alphaLcParenR"/>
            </a:pPr>
            <a:endParaRPr lang="en-GB" dirty="0"/>
          </a:p>
          <a:p>
            <a:r>
              <a:rPr lang="en-GB" dirty="0" smtClean="0"/>
              <a:t>This is:</a:t>
            </a:r>
          </a:p>
          <a:p>
            <a:pPr marL="342900" indent="-342900">
              <a:buAutoNum type="alphaLcParenR"/>
            </a:pPr>
            <a:r>
              <a:rPr lang="en-GB" dirty="0" smtClean="0"/>
              <a:t>Some stuff to get you thinking (hopefully) and inspired (hopefully)</a:t>
            </a:r>
          </a:p>
          <a:p>
            <a:pPr marL="342900" indent="-342900">
              <a:buAutoNum type="alphaLcParenR"/>
            </a:pPr>
            <a:r>
              <a:rPr lang="en-GB" dirty="0" smtClean="0"/>
              <a:t>A set of ideas to take what works for you, change it, and try something.</a:t>
            </a:r>
          </a:p>
        </p:txBody>
      </p:sp>
    </p:spTree>
    <p:extLst>
      <p:ext uri="{BB962C8B-B14F-4D97-AF65-F5344CB8AC3E}">
        <p14:creationId xmlns:p14="http://schemas.microsoft.com/office/powerpoint/2010/main" val="51046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0454"/>
            <a:ext cx="5398698" cy="1325563"/>
          </a:xfrm>
        </p:spPr>
        <p:txBody>
          <a:bodyPr/>
          <a:lstStyle/>
          <a:p>
            <a:r>
              <a:rPr lang="en-GB" dirty="0" smtClean="0">
                <a:latin typeface="Candara" panose="020E0502030303020204" pitchFamily="34" charset="0"/>
              </a:rPr>
              <a:t>Challenges</a:t>
            </a:r>
            <a:endParaRPr lang="en-GB" dirty="0">
              <a:latin typeface="Candara" panose="020E0502030303020204" pitchFamily="34" charset="0"/>
            </a:endParaRPr>
          </a:p>
        </p:txBody>
      </p:sp>
      <p:sp>
        <p:nvSpPr>
          <p:cNvPr id="3" name="Content Placeholder 2"/>
          <p:cNvSpPr>
            <a:spLocks noGrp="1"/>
          </p:cNvSpPr>
          <p:nvPr>
            <p:ph idx="1"/>
          </p:nvPr>
        </p:nvSpPr>
        <p:spPr>
          <a:xfrm>
            <a:off x="838200" y="1209585"/>
            <a:ext cx="7019925" cy="5476875"/>
          </a:xfrm>
        </p:spPr>
        <p:txBody>
          <a:bodyPr>
            <a:normAutofit/>
          </a:bodyPr>
          <a:lstStyle/>
          <a:p>
            <a:r>
              <a:rPr lang="en-GB" dirty="0" smtClean="0">
                <a:latin typeface="Candara" panose="020E0502030303020204" pitchFamily="34" charset="0"/>
              </a:rPr>
              <a:t>“I’m so sorry – we have football on Sunday mornings.”</a:t>
            </a:r>
          </a:p>
          <a:p>
            <a:r>
              <a:rPr lang="en-GB" dirty="0" smtClean="0">
                <a:latin typeface="Candara" panose="020E0502030303020204" pitchFamily="34" charset="0"/>
              </a:rPr>
              <a:t>Blended families and geographical spread – joint custody (weekends in different places), grandparents far away, etc.</a:t>
            </a:r>
          </a:p>
          <a:p>
            <a:r>
              <a:rPr lang="en-GB" dirty="0" smtClean="0">
                <a:latin typeface="Candara" panose="020E0502030303020204" pitchFamily="34" charset="0"/>
              </a:rPr>
              <a:t>Tiny village with few families</a:t>
            </a:r>
            <a:endParaRPr lang="en-GB" dirty="0">
              <a:latin typeface="Candara" panose="020E0502030303020204" pitchFamily="34" charset="0"/>
            </a:endParaRPr>
          </a:p>
          <a:p>
            <a:r>
              <a:rPr lang="en-GB" dirty="0" smtClean="0">
                <a:latin typeface="Candara" panose="020E0502030303020204" pitchFamily="34" charset="0"/>
              </a:rPr>
              <a:t>Occasional is the new regular.</a:t>
            </a:r>
          </a:p>
          <a:p>
            <a:r>
              <a:rPr lang="en-GB" dirty="0" smtClean="0">
                <a:latin typeface="Candara" panose="020E0502030303020204" pitchFamily="34" charset="0"/>
              </a:rPr>
              <a:t>Church culture</a:t>
            </a:r>
          </a:p>
          <a:p>
            <a:r>
              <a:rPr lang="en-GB" dirty="0" smtClean="0">
                <a:latin typeface="Candara" panose="020E0502030303020204" pitchFamily="34" charset="0"/>
              </a:rPr>
              <a:t>Church space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2874" y="498475"/>
            <a:ext cx="3350491" cy="49256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283120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anose="020E0502030303020204" pitchFamily="34" charset="0"/>
              </a:rPr>
              <a:t>Most common opportunities:</a:t>
            </a:r>
            <a:endParaRPr lang="en-GB" dirty="0">
              <a:latin typeface="Candara" panose="020E0502030303020204" pitchFamily="34" charset="0"/>
            </a:endParaRPr>
          </a:p>
        </p:txBody>
      </p:sp>
      <p:sp>
        <p:nvSpPr>
          <p:cNvPr id="3" name="Content Placeholder 2"/>
          <p:cNvSpPr>
            <a:spLocks noGrp="1"/>
          </p:cNvSpPr>
          <p:nvPr>
            <p:ph idx="1"/>
          </p:nvPr>
        </p:nvSpPr>
        <p:spPr>
          <a:xfrm>
            <a:off x="838200" y="1825625"/>
            <a:ext cx="4967377" cy="3617643"/>
          </a:xfrm>
        </p:spPr>
        <p:txBody>
          <a:bodyPr/>
          <a:lstStyle/>
          <a:p>
            <a:r>
              <a:rPr lang="en-GB" dirty="0" smtClean="0">
                <a:latin typeface="Candara" panose="020E0502030303020204" pitchFamily="34" charset="0"/>
              </a:rPr>
              <a:t>Programmes outside of Sunday mornings</a:t>
            </a:r>
          </a:p>
          <a:p>
            <a:r>
              <a:rPr lang="en-GB" dirty="0" smtClean="0">
                <a:latin typeface="Candara" panose="020E0502030303020204" pitchFamily="34" charset="0"/>
              </a:rPr>
              <a:t>Baptisms</a:t>
            </a:r>
          </a:p>
          <a:p>
            <a:r>
              <a:rPr lang="en-GB" dirty="0" smtClean="0">
                <a:latin typeface="Candara" panose="020E0502030303020204" pitchFamily="34" charset="0"/>
              </a:rPr>
              <a:t>Addressing welcome (culture and space)</a:t>
            </a:r>
          </a:p>
          <a:p>
            <a:r>
              <a:rPr lang="en-GB" dirty="0" smtClean="0">
                <a:latin typeface="Candara" panose="020E0502030303020204" pitchFamily="34" charset="0"/>
              </a:rPr>
              <a:t>Contact with schools – any number of ways to start.</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6192" y="1382450"/>
            <a:ext cx="5581650" cy="47763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1837428" y="5255039"/>
            <a:ext cx="4978160" cy="646331"/>
          </a:xfrm>
          <a:prstGeom prst="rect">
            <a:avLst/>
          </a:prstGeom>
          <a:noFill/>
        </p:spPr>
        <p:txBody>
          <a:bodyPr wrap="square" rtlCol="0">
            <a:spAutoFit/>
          </a:bodyPr>
          <a:lstStyle/>
          <a:p>
            <a:pPr algn="r"/>
            <a:r>
              <a:rPr lang="en-GB" dirty="0">
                <a:solidFill>
                  <a:prstClr val="black"/>
                </a:solidFill>
                <a:latin typeface="Candara" panose="020E0502030303020204" pitchFamily="34" charset="0"/>
              </a:rPr>
              <a:t>Photo: the William and George story … there are always ups and downs, but relationship matters.</a:t>
            </a:r>
          </a:p>
        </p:txBody>
      </p:sp>
      <p:pic>
        <p:nvPicPr>
          <p:cNvPr id="6" name="Picture 5"/>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3783061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andara" panose="020E0502030303020204" pitchFamily="34" charset="0"/>
              </a:rPr>
              <a:t>Outside of Sunday morning</a:t>
            </a:r>
            <a:endParaRPr lang="en-GB" dirty="0">
              <a:latin typeface="Candara" panose="020E0502030303020204" pitchFamily="34" charset="0"/>
            </a:endParaRPr>
          </a:p>
        </p:txBody>
      </p:sp>
      <p:sp>
        <p:nvSpPr>
          <p:cNvPr id="3" name="Content Placeholder 2"/>
          <p:cNvSpPr>
            <a:spLocks noGrp="1"/>
          </p:cNvSpPr>
          <p:nvPr>
            <p:ph idx="1"/>
          </p:nvPr>
        </p:nvSpPr>
        <p:spPr>
          <a:xfrm>
            <a:off x="6410325" y="1690688"/>
            <a:ext cx="4867275" cy="4351338"/>
          </a:xfrm>
        </p:spPr>
        <p:txBody>
          <a:bodyPr/>
          <a:lstStyle/>
          <a:p>
            <a:r>
              <a:rPr lang="en-GB" dirty="0" smtClean="0">
                <a:latin typeface="Candara" panose="020E0502030303020204" pitchFamily="34" charset="0"/>
              </a:rPr>
              <a:t>Messy Church</a:t>
            </a:r>
          </a:p>
          <a:p>
            <a:r>
              <a:rPr lang="en-GB" dirty="0" smtClean="0">
                <a:latin typeface="Candara" panose="020E0502030303020204" pitchFamily="34" charset="0"/>
              </a:rPr>
              <a:t>Lunchtime or afterschool clubs</a:t>
            </a:r>
          </a:p>
          <a:p>
            <a:r>
              <a:rPr lang="en-GB" dirty="0" smtClean="0">
                <a:latin typeface="Candara" panose="020E0502030303020204" pitchFamily="34" charset="0"/>
              </a:rPr>
              <a:t>Toddler praise</a:t>
            </a:r>
          </a:p>
          <a:p>
            <a:r>
              <a:rPr lang="en-GB" dirty="0" smtClean="0">
                <a:latin typeface="Candara" panose="020E0502030303020204" pitchFamily="34" charset="0"/>
              </a:rPr>
              <a:t>Prayer presence at sporting events</a:t>
            </a:r>
          </a:p>
          <a:p>
            <a:r>
              <a:rPr lang="en-GB" dirty="0" smtClean="0">
                <a:latin typeface="Candara" panose="020E0502030303020204" pitchFamily="34" charset="0"/>
              </a:rPr>
              <a:t>Family services scheduled around local sports groups</a:t>
            </a:r>
          </a:p>
          <a:p>
            <a:r>
              <a:rPr lang="en-GB" dirty="0" smtClean="0">
                <a:latin typeface="Candara" panose="020E0502030303020204" pitchFamily="34" charset="0"/>
              </a:rPr>
              <a:t>Holiday clubs</a:t>
            </a:r>
          </a:p>
          <a:p>
            <a:pPr marL="0" indent="0">
              <a:buNone/>
            </a:pPr>
            <a:endParaRPr lang="en-GB" dirty="0" smtClean="0"/>
          </a:p>
          <a:p>
            <a:endParaRPr lang="en-GB" dirty="0" smtClean="0"/>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2403" y="1453356"/>
            <a:ext cx="4276583" cy="46807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1188800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36525"/>
            <a:ext cx="10515600" cy="1325563"/>
          </a:xfrm>
        </p:spPr>
        <p:txBody>
          <a:bodyPr/>
          <a:lstStyle/>
          <a:p>
            <a:r>
              <a:rPr lang="en-GB" dirty="0" smtClean="0">
                <a:latin typeface="Candara" panose="020E0502030303020204" pitchFamily="34" charset="0"/>
              </a:rPr>
              <a:t>Baptisms</a:t>
            </a:r>
            <a:endParaRPr lang="en-GB" dirty="0">
              <a:latin typeface="Candara" panose="020E0502030303020204" pitchFamily="34" charset="0"/>
            </a:endParaRPr>
          </a:p>
        </p:txBody>
      </p:sp>
      <p:sp>
        <p:nvSpPr>
          <p:cNvPr id="3" name="Content Placeholder 2"/>
          <p:cNvSpPr>
            <a:spLocks noGrp="1"/>
          </p:cNvSpPr>
          <p:nvPr>
            <p:ph idx="1"/>
          </p:nvPr>
        </p:nvSpPr>
        <p:spPr>
          <a:xfrm>
            <a:off x="209550" y="1320800"/>
            <a:ext cx="6048375" cy="4351338"/>
          </a:xfrm>
        </p:spPr>
        <p:txBody>
          <a:bodyPr>
            <a:normAutofit fontScale="92500" lnSpcReduction="10000"/>
          </a:bodyPr>
          <a:lstStyle/>
          <a:p>
            <a:r>
              <a:rPr lang="en-GB" dirty="0" smtClean="0">
                <a:latin typeface="Candara" panose="020E0502030303020204" pitchFamily="34" charset="0"/>
              </a:rPr>
              <a:t>Church of England Christenings</a:t>
            </a:r>
            <a:r>
              <a:rPr lang="en-GB" dirty="0">
                <a:latin typeface="Candara" panose="020E0502030303020204" pitchFamily="34" charset="0"/>
              </a:rPr>
              <a:t>: https://churchsupporthub.org/baptisms/</a:t>
            </a:r>
            <a:endParaRPr lang="en-GB" dirty="0" smtClean="0">
              <a:latin typeface="Candara" panose="020E0502030303020204" pitchFamily="34" charset="0"/>
            </a:endParaRPr>
          </a:p>
          <a:p>
            <a:r>
              <a:rPr lang="en-GB" dirty="0" smtClean="0">
                <a:latin typeface="Candara" panose="020E0502030303020204" pitchFamily="34" charset="0"/>
              </a:rPr>
              <a:t>Preparation is key: meeting people other than the vicar and attending a service.</a:t>
            </a:r>
          </a:p>
          <a:p>
            <a:r>
              <a:rPr lang="en-GB" dirty="0" smtClean="0">
                <a:latin typeface="Candara" panose="020E0502030303020204" pitchFamily="34" charset="0"/>
              </a:rPr>
              <a:t>Importance of Godparents</a:t>
            </a:r>
          </a:p>
          <a:p>
            <a:r>
              <a:rPr lang="en-GB" dirty="0" smtClean="0">
                <a:latin typeface="Candara" panose="020E0502030303020204" pitchFamily="34" charset="0"/>
              </a:rPr>
              <a:t>The service itself – warmth and welcome matter more than the exact wording/liturgy.</a:t>
            </a:r>
          </a:p>
          <a:p>
            <a:r>
              <a:rPr lang="en-GB" dirty="0" smtClean="0">
                <a:latin typeface="Candara" panose="020E0502030303020204" pitchFamily="34" charset="0"/>
              </a:rPr>
              <a:t>Follow-up – the Debenhams </a:t>
            </a:r>
            <a:r>
              <a:rPr lang="en-GB" dirty="0" smtClean="0">
                <a:latin typeface="Candara" panose="020E0502030303020204" pitchFamily="34" charset="0"/>
              </a:rPr>
              <a:t>lesson (</a:t>
            </a:r>
            <a:r>
              <a:rPr lang="en-GB" dirty="0" err="1" smtClean="0">
                <a:latin typeface="Candara" panose="020E0502030303020204" pitchFamily="34" charset="0"/>
              </a:rPr>
              <a:t>Mailchimp</a:t>
            </a:r>
            <a:r>
              <a:rPr lang="en-GB" smtClean="0">
                <a:latin typeface="Candara" panose="020E0502030303020204" pitchFamily="34" charset="0"/>
              </a:rPr>
              <a:t>)</a:t>
            </a:r>
            <a:endParaRPr lang="en-GB" dirty="0">
              <a:latin typeface="Candara" panose="020E0502030303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2003" y="1716596"/>
            <a:ext cx="5548842" cy="37010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52467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25" y="-168275"/>
            <a:ext cx="10515600" cy="1325563"/>
          </a:xfrm>
        </p:spPr>
        <p:txBody>
          <a:bodyPr/>
          <a:lstStyle/>
          <a:p>
            <a:r>
              <a:rPr lang="en-GB" dirty="0" smtClean="0">
                <a:latin typeface="Candara" panose="020E0502030303020204" pitchFamily="34" charset="0"/>
              </a:rPr>
              <a:t>Children in Worship</a:t>
            </a:r>
            <a:endParaRPr lang="en-GB" dirty="0">
              <a:latin typeface="Candara" panose="020E0502030303020204" pitchFamily="34" charset="0"/>
            </a:endParaRPr>
          </a:p>
        </p:txBody>
      </p:sp>
      <p:pic>
        <p:nvPicPr>
          <p:cNvPr id="5" name="Picture 4"/>
          <p:cNvPicPr>
            <a:picLocks noChangeAspect="1"/>
          </p:cNvPicPr>
          <p:nvPr/>
        </p:nvPicPr>
        <p:blipFill>
          <a:blip r:embed="rId4"/>
          <a:stretch>
            <a:fillRect/>
          </a:stretch>
        </p:blipFill>
        <p:spPr>
          <a:xfrm>
            <a:off x="660240" y="6253094"/>
            <a:ext cx="11199323" cy="493819"/>
          </a:xfrm>
          <a:prstGeom prst="rect">
            <a:avLst/>
          </a:prstGeom>
        </p:spPr>
      </p:pic>
      <p:pic>
        <p:nvPicPr>
          <p:cNvPr id="3" name="compilation - childrens height-Mobil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3525" y="919254"/>
            <a:ext cx="8781689" cy="4939699"/>
          </a:xfrm>
          <a:prstGeom prst="rect">
            <a:avLst/>
          </a:prstGeom>
        </p:spPr>
      </p:pic>
    </p:spTree>
    <p:extLst>
      <p:ext uri="{BB962C8B-B14F-4D97-AF65-F5344CB8AC3E}">
        <p14:creationId xmlns:p14="http://schemas.microsoft.com/office/powerpoint/2010/main" val="19061542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22" y="63200"/>
            <a:ext cx="10515600" cy="1325563"/>
          </a:xfrm>
        </p:spPr>
        <p:txBody>
          <a:bodyPr/>
          <a:lstStyle/>
          <a:p>
            <a:r>
              <a:rPr lang="en-GB" dirty="0" smtClean="0">
                <a:latin typeface="Candara" panose="020E0502030303020204" pitchFamily="34" charset="0"/>
              </a:rPr>
              <a:t>Children’s Corners/Pew Bags</a:t>
            </a:r>
            <a:endParaRPr lang="en-GB" dirty="0">
              <a:latin typeface="Candara" panose="020E0502030303020204" pitchFamily="34" charset="0"/>
            </a:endParaRPr>
          </a:p>
        </p:txBody>
      </p:sp>
      <p:sp>
        <p:nvSpPr>
          <p:cNvPr id="3" name="Content Placeholder 2"/>
          <p:cNvSpPr>
            <a:spLocks noGrp="1"/>
          </p:cNvSpPr>
          <p:nvPr>
            <p:ph idx="1"/>
          </p:nvPr>
        </p:nvSpPr>
        <p:spPr>
          <a:xfrm>
            <a:off x="475890" y="1138687"/>
            <a:ext cx="3647536" cy="4684593"/>
          </a:xfrm>
        </p:spPr>
        <p:txBody>
          <a:bodyPr>
            <a:normAutofit fontScale="77500" lnSpcReduction="20000"/>
          </a:bodyPr>
          <a:lstStyle/>
          <a:p>
            <a:r>
              <a:rPr lang="en-GB" dirty="0" smtClean="0">
                <a:latin typeface="Candara" panose="020E0502030303020204" pitchFamily="34" charset="0"/>
              </a:rPr>
              <a:t>Is the front of the church visible?</a:t>
            </a:r>
          </a:p>
          <a:p>
            <a:r>
              <a:rPr lang="en-GB" dirty="0" smtClean="0">
                <a:latin typeface="Candara" panose="020E0502030303020204" pitchFamily="34" charset="0"/>
              </a:rPr>
              <a:t>Are the toys related to Christian story/liturgy/seasons?</a:t>
            </a:r>
          </a:p>
          <a:p>
            <a:r>
              <a:rPr lang="en-GB" dirty="0" smtClean="0">
                <a:latin typeface="Candara" panose="020E0502030303020204" pitchFamily="34" charset="0"/>
              </a:rPr>
              <a:t>Is it somewhere newcomers/visitors won’t feel exposed?</a:t>
            </a:r>
          </a:p>
          <a:p>
            <a:r>
              <a:rPr lang="en-GB" dirty="0" smtClean="0">
                <a:latin typeface="Candara" panose="020E0502030303020204" pitchFamily="34" charset="0"/>
              </a:rPr>
              <a:t>What age(s) is it for?</a:t>
            </a:r>
          </a:p>
          <a:p>
            <a:r>
              <a:rPr lang="en-GB" dirty="0" smtClean="0">
                <a:latin typeface="Candara" panose="020E0502030303020204" pitchFamily="34" charset="0"/>
              </a:rPr>
              <a:t>Lots of ideas and resources available on the blog – see address below! Search for “Pray and Play.” We also have a leaflet, which I don’t have on hand today … but email me and I can send you a copy.</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0010" y="1138687"/>
            <a:ext cx="4329461" cy="32470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9854" y="1358841"/>
            <a:ext cx="3370771" cy="44943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4"/>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826385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57200"/>
            <a:ext cx="8393502" cy="707886"/>
          </a:xfrm>
          <a:prstGeom prst="rect">
            <a:avLst/>
          </a:prstGeom>
          <a:noFill/>
        </p:spPr>
        <p:txBody>
          <a:bodyPr wrap="square" rtlCol="0">
            <a:spAutoFit/>
          </a:bodyPr>
          <a:lstStyle/>
          <a:p>
            <a:r>
              <a:rPr lang="en-GB" sz="4000" dirty="0">
                <a:solidFill>
                  <a:prstClr val="black"/>
                </a:solidFill>
                <a:latin typeface="Candara" panose="020E0502030303020204" pitchFamily="34" charset="0"/>
              </a:rPr>
              <a:t>“</a:t>
            </a:r>
            <a:r>
              <a:rPr lang="en-GB" sz="4000" dirty="0" err="1">
                <a:solidFill>
                  <a:prstClr val="black"/>
                </a:solidFill>
                <a:latin typeface="Candara" panose="020E0502030303020204" pitchFamily="34" charset="0"/>
              </a:rPr>
              <a:t>Ssssshhhhhh</a:t>
            </a:r>
            <a:r>
              <a:rPr lang="en-GB" sz="4000" dirty="0">
                <a:solidFill>
                  <a:prstClr val="black"/>
                </a:solidFill>
                <a:latin typeface="Candara" panose="020E0502030303020204" pitchFamily="34" charset="0"/>
              </a:rPr>
              <a:t>!”</a:t>
            </a:r>
          </a:p>
        </p:txBody>
      </p:sp>
      <p:sp>
        <p:nvSpPr>
          <p:cNvPr id="5" name="TextBox 4"/>
          <p:cNvSpPr txBox="1"/>
          <p:nvPr/>
        </p:nvSpPr>
        <p:spPr>
          <a:xfrm>
            <a:off x="457200" y="1544129"/>
            <a:ext cx="5615796" cy="4370427"/>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prstClr val="black"/>
                </a:solidFill>
                <a:latin typeface="Candara" panose="020E0502030303020204" pitchFamily="34" charset="0"/>
              </a:rPr>
              <a:t>“Sound” vs. “noise.”  Children do need to be taken out when having tantrums, screaming, etc., but not for the normal sounds of children being children, and ESPECIALLY not for sounds that show active engagement in worship, e.g. “Look at the candles! Pretty! Amen!” (verbatim quote from a 2-year-old in my church a few months ago, which got shushed by an adult worshiper nearby.)</a:t>
            </a:r>
          </a:p>
          <a:p>
            <a:pPr marL="285750" indent="-285750">
              <a:buFont typeface="Arial" panose="020B0604020202020204" pitchFamily="34" charset="0"/>
              <a:buChar char="•"/>
            </a:pPr>
            <a:r>
              <a:rPr lang="en-GB" sz="2000" dirty="0">
                <a:solidFill>
                  <a:prstClr val="black"/>
                </a:solidFill>
                <a:latin typeface="Candara" panose="020E0502030303020204" pitchFamily="34" charset="0"/>
              </a:rPr>
              <a:t>Usual reasons for people being upset with the presence of children in church:</a:t>
            </a:r>
          </a:p>
          <a:p>
            <a:pPr marL="742950" lvl="1" indent="-285750">
              <a:buFont typeface="Arial" panose="020B0604020202020204" pitchFamily="34" charset="0"/>
              <a:buChar char="•"/>
            </a:pPr>
            <a:r>
              <a:rPr lang="en-GB" sz="2000" dirty="0">
                <a:solidFill>
                  <a:prstClr val="black"/>
                </a:solidFill>
                <a:latin typeface="Candara" panose="020E0502030303020204" pitchFamily="34" charset="0"/>
              </a:rPr>
              <a:t>Pastoral reasons</a:t>
            </a:r>
          </a:p>
          <a:p>
            <a:pPr marL="742950" lvl="1" indent="-285750">
              <a:buFont typeface="Arial" panose="020B0604020202020204" pitchFamily="34" charset="0"/>
              <a:buChar char="•"/>
            </a:pPr>
            <a:r>
              <a:rPr lang="en-GB" sz="2000" dirty="0">
                <a:solidFill>
                  <a:prstClr val="black"/>
                </a:solidFill>
                <a:latin typeface="Candara" panose="020E0502030303020204" pitchFamily="34" charset="0"/>
              </a:rPr>
              <a:t>Fear</a:t>
            </a:r>
          </a:p>
          <a:p>
            <a:pPr lvl="1"/>
            <a:endParaRPr lang="en-GB" dirty="0">
              <a:solidFill>
                <a:prstClr val="black"/>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72996" y="1673526"/>
            <a:ext cx="5979065" cy="33632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36690685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92" y="416884"/>
            <a:ext cx="3664789" cy="1731094"/>
          </a:xfrm>
        </p:spPr>
        <p:txBody>
          <a:bodyPr>
            <a:normAutofit fontScale="90000"/>
          </a:bodyPr>
          <a:lstStyle/>
          <a:p>
            <a:r>
              <a:rPr lang="en-GB" dirty="0" smtClean="0">
                <a:latin typeface="Candara" panose="020E0502030303020204" pitchFamily="34" charset="0"/>
              </a:rPr>
              <a:t>Why the double standard?</a:t>
            </a:r>
            <a:endParaRPr lang="en-GB" dirty="0">
              <a:latin typeface="Candara" panose="020E0502030303020204" pitchFamily="34" charset="0"/>
            </a:endParaRPr>
          </a:p>
        </p:txBody>
      </p:sp>
      <p:sp>
        <p:nvSpPr>
          <p:cNvPr id="3" name="Content Placeholder 2"/>
          <p:cNvSpPr>
            <a:spLocks noGrp="1"/>
          </p:cNvSpPr>
          <p:nvPr>
            <p:ph idx="1"/>
          </p:nvPr>
        </p:nvSpPr>
        <p:spPr>
          <a:xfrm>
            <a:off x="743309" y="2403594"/>
            <a:ext cx="3259347" cy="4204239"/>
          </a:xfrm>
        </p:spPr>
        <p:txBody>
          <a:bodyPr>
            <a:normAutofit/>
          </a:bodyPr>
          <a:lstStyle/>
          <a:p>
            <a:pPr marL="0" indent="0">
              <a:buNone/>
            </a:pPr>
            <a:r>
              <a:rPr lang="en-GB" dirty="0" smtClean="0">
                <a:latin typeface="Candara" panose="020E0502030303020204" pitchFamily="34" charset="0"/>
              </a:rPr>
              <a:t>Perception that children are ‘guests’ at an ‘adult’ event.</a:t>
            </a:r>
          </a:p>
          <a:p>
            <a:pPr marL="0" indent="0">
              <a:buNone/>
            </a:pPr>
            <a:r>
              <a:rPr lang="en-GB" sz="2000" dirty="0" smtClean="0">
                <a:latin typeface="Candara" panose="020E0502030303020204" pitchFamily="34" charset="0"/>
              </a:rPr>
              <a:t>Gretchen Wolff Pritchard</a:t>
            </a:r>
          </a:p>
          <a:p>
            <a:pPr marL="0" indent="0">
              <a:buNone/>
            </a:pPr>
            <a:endParaRPr lang="en-GB" dirty="0">
              <a:latin typeface="Candara" panose="020E0502030303020204" pitchFamily="34" charset="0"/>
            </a:endParaRPr>
          </a:p>
          <a:p>
            <a:pPr marL="0" indent="0">
              <a:buNone/>
            </a:pPr>
            <a:r>
              <a:rPr lang="en-GB" dirty="0" smtClean="0">
                <a:latin typeface="Candara" panose="020E0502030303020204" pitchFamily="34" charset="0"/>
              </a:rPr>
              <a:t>Crucially, this is internalised by PARENTS as well as other worshippers.</a:t>
            </a:r>
            <a:endParaRPr lang="en-GB" dirty="0">
              <a:latin typeface="Candara" panose="020E0502030303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2069" y="233071"/>
            <a:ext cx="3115664" cy="5676023"/>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stretch>
            <a:fillRect/>
          </a:stretch>
        </p:blipFill>
        <p:spPr>
          <a:xfrm>
            <a:off x="8347963" y="233071"/>
            <a:ext cx="3511600" cy="5676023"/>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4"/>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153134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725" y="155319"/>
            <a:ext cx="10515600" cy="1325563"/>
          </a:xfrm>
        </p:spPr>
        <p:txBody>
          <a:bodyPr/>
          <a:lstStyle/>
          <a:p>
            <a:r>
              <a:rPr lang="en-GB" dirty="0" smtClean="0">
                <a:latin typeface="Candara" panose="020E0502030303020204" pitchFamily="34" charset="0"/>
              </a:rPr>
              <a:t>How this assumption affects everyone:</a:t>
            </a:r>
            <a:endParaRPr lang="en-GB" dirty="0">
              <a:latin typeface="Candara" panose="020E0502030303020204" pitchFamily="34" charset="0"/>
            </a:endParaRPr>
          </a:p>
        </p:txBody>
      </p:sp>
      <p:sp>
        <p:nvSpPr>
          <p:cNvPr id="3" name="Content Placeholder 2"/>
          <p:cNvSpPr>
            <a:spLocks noGrp="1"/>
          </p:cNvSpPr>
          <p:nvPr>
            <p:ph idx="1"/>
          </p:nvPr>
        </p:nvSpPr>
        <p:spPr>
          <a:xfrm>
            <a:off x="101361" y="1915064"/>
            <a:ext cx="8212347" cy="4770408"/>
          </a:xfrm>
        </p:spPr>
        <p:txBody>
          <a:bodyPr/>
          <a:lstStyle/>
          <a:p>
            <a:r>
              <a:rPr lang="en-GB" dirty="0" smtClean="0">
                <a:latin typeface="Candara" panose="020E0502030303020204" pitchFamily="34" charset="0"/>
              </a:rPr>
              <a:t>Adult worshippers – “children are disrupting an event that’s </a:t>
            </a:r>
            <a:r>
              <a:rPr lang="en-GB" smtClean="0">
                <a:latin typeface="Candara" panose="020E0502030303020204" pitchFamily="34" charset="0"/>
              </a:rPr>
              <a:t>for me.” </a:t>
            </a:r>
            <a:r>
              <a:rPr lang="en-GB" sz="2000" dirty="0" smtClean="0">
                <a:latin typeface="Candara" panose="020E0502030303020204" pitchFamily="34" charset="0"/>
              </a:rPr>
              <a:t>They may be more accepting at family events or other occasions where they </a:t>
            </a:r>
            <a:r>
              <a:rPr lang="en-GB" sz="2000" i="1" dirty="0" smtClean="0">
                <a:latin typeface="Candara" panose="020E0502030303020204" pitchFamily="34" charset="0"/>
              </a:rPr>
              <a:t>understand</a:t>
            </a:r>
            <a:r>
              <a:rPr lang="en-GB" sz="2000" dirty="0" smtClean="0">
                <a:latin typeface="Candara" panose="020E0502030303020204" pitchFamily="34" charset="0"/>
              </a:rPr>
              <a:t> it’s for everyone.</a:t>
            </a:r>
          </a:p>
          <a:p>
            <a:r>
              <a:rPr lang="en-GB" dirty="0" smtClean="0">
                <a:latin typeface="Candara" panose="020E0502030303020204" pitchFamily="34" charset="0"/>
              </a:rPr>
              <a:t>Parents – “my children are misbehaving and bothering the people who this is for. I’m embarrassed and I need to make them behave.”  </a:t>
            </a:r>
            <a:r>
              <a:rPr lang="en-GB" sz="2000" dirty="0" smtClean="0">
                <a:latin typeface="Candara" panose="020E0502030303020204" pitchFamily="34" charset="0"/>
              </a:rPr>
              <a:t>Emphasis on </a:t>
            </a:r>
            <a:r>
              <a:rPr lang="en-GB" sz="2000" i="1" dirty="0" smtClean="0">
                <a:latin typeface="Candara" panose="020E0502030303020204" pitchFamily="34" charset="0"/>
              </a:rPr>
              <a:t>not disturbing others</a:t>
            </a:r>
            <a:r>
              <a:rPr lang="en-GB" sz="2000" dirty="0" smtClean="0">
                <a:latin typeface="Candara" panose="020E0502030303020204" pitchFamily="34" charset="0"/>
              </a:rPr>
              <a:t>, rather than </a:t>
            </a:r>
            <a:r>
              <a:rPr lang="en-GB" sz="2000" i="1" dirty="0" smtClean="0">
                <a:latin typeface="Candara" panose="020E0502030303020204" pitchFamily="34" charset="0"/>
              </a:rPr>
              <a:t>engaging in the event.</a:t>
            </a:r>
            <a:r>
              <a:rPr lang="en-GB" sz="2000" dirty="0" smtClean="0">
                <a:latin typeface="Candara" panose="020E0502030303020204" pitchFamily="34" charset="0"/>
              </a:rPr>
              <a:t> Watch these same parents at a children’s puppet show – they behave differently.</a:t>
            </a:r>
          </a:p>
          <a:p>
            <a:r>
              <a:rPr lang="en-GB" dirty="0" smtClean="0">
                <a:latin typeface="Candara" panose="020E0502030303020204" pitchFamily="34" charset="0"/>
              </a:rPr>
              <a:t>Children – “this is not for me. I have to sit down and shut up instead of being actively engaged.”</a:t>
            </a:r>
            <a:endParaRPr lang="en-GB" dirty="0">
              <a:latin typeface="Candara" panose="020E0502030303020204" pitchFamily="34" charset="0"/>
            </a:endParaRPr>
          </a:p>
        </p:txBody>
      </p:sp>
      <p:pic>
        <p:nvPicPr>
          <p:cNvPr id="4" name="Picture 3"/>
          <p:cNvPicPr>
            <a:picLocks noChangeAspect="1"/>
          </p:cNvPicPr>
          <p:nvPr/>
        </p:nvPicPr>
        <p:blipFill rotWithShape="1">
          <a:blip r:embed="rId2"/>
          <a:srcRect l="40098" r="3317"/>
          <a:stretch/>
        </p:blipFill>
        <p:spPr>
          <a:xfrm>
            <a:off x="8496299" y="1915064"/>
            <a:ext cx="3324114" cy="41458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8313708" y="1219272"/>
            <a:ext cx="3506705" cy="523220"/>
          </a:xfrm>
          <a:prstGeom prst="rect">
            <a:avLst/>
          </a:prstGeom>
          <a:noFill/>
        </p:spPr>
        <p:txBody>
          <a:bodyPr wrap="square" rtlCol="0">
            <a:spAutoFit/>
          </a:bodyPr>
          <a:lstStyle/>
          <a:p>
            <a:pPr algn="ctr"/>
            <a:r>
              <a:rPr lang="en-GB" sz="1400" dirty="0">
                <a:solidFill>
                  <a:prstClr val="black"/>
                </a:solidFill>
                <a:latin typeface="Candara" panose="020E0502030303020204" pitchFamily="34" charset="0"/>
              </a:rPr>
              <a:t>Story: Rehearsal is different</a:t>
            </a:r>
          </a:p>
          <a:p>
            <a:pPr algn="ctr"/>
            <a:r>
              <a:rPr lang="en-GB" sz="1400" dirty="0">
                <a:solidFill>
                  <a:prstClr val="black"/>
                </a:solidFill>
                <a:latin typeface="Candara" panose="020E0502030303020204" pitchFamily="34" charset="0"/>
              </a:rPr>
              <a:t>from a birthday party!</a:t>
            </a:r>
          </a:p>
        </p:txBody>
      </p:sp>
      <p:pic>
        <p:nvPicPr>
          <p:cNvPr id="6" name="Picture 5"/>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1125529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4837" y="353683"/>
            <a:ext cx="7919049" cy="584775"/>
          </a:xfrm>
          <a:prstGeom prst="rect">
            <a:avLst/>
          </a:prstGeom>
          <a:noFill/>
        </p:spPr>
        <p:txBody>
          <a:bodyPr wrap="square" rtlCol="0">
            <a:spAutoFit/>
          </a:bodyPr>
          <a:lstStyle/>
          <a:p>
            <a:r>
              <a:rPr lang="en-GB" sz="3200" dirty="0" smtClean="0">
                <a:latin typeface="Candara" panose="020E0502030303020204" pitchFamily="34" charset="0"/>
              </a:rPr>
              <a:t>Children/young people as worship leaders:</a:t>
            </a:r>
            <a:endParaRPr lang="en-GB" sz="3200" dirty="0">
              <a:latin typeface="Candara" panose="020E0502030303020204" pitchFamily="34" charset="0"/>
            </a:endParaRPr>
          </a:p>
        </p:txBody>
      </p:sp>
      <p:sp>
        <p:nvSpPr>
          <p:cNvPr id="5" name="TextBox 4"/>
          <p:cNvSpPr txBox="1"/>
          <p:nvPr/>
        </p:nvSpPr>
        <p:spPr>
          <a:xfrm>
            <a:off x="267419" y="1492369"/>
            <a:ext cx="3976777" cy="3785652"/>
          </a:xfrm>
          <a:prstGeom prst="rect">
            <a:avLst/>
          </a:prstGeom>
          <a:noFill/>
        </p:spPr>
        <p:txBody>
          <a:bodyPr wrap="square" rtlCol="0">
            <a:spAutoFit/>
          </a:bodyPr>
          <a:lstStyle/>
          <a:p>
            <a:pPr marL="285750" indent="-285750">
              <a:buFont typeface="Arial" panose="020B0604020202020204" pitchFamily="34" charset="0"/>
              <a:buChar char="•"/>
            </a:pPr>
            <a:r>
              <a:rPr lang="en-GB" sz="2400" dirty="0" smtClean="0">
                <a:latin typeface="Candara" panose="020E0502030303020204" pitchFamily="34" charset="0"/>
              </a:rPr>
              <a:t>Real jobs that need doing</a:t>
            </a:r>
          </a:p>
          <a:p>
            <a:pPr marL="285750" indent="-285750">
              <a:buFont typeface="Arial" panose="020B0604020202020204" pitchFamily="34" charset="0"/>
              <a:buChar char="•"/>
            </a:pPr>
            <a:r>
              <a:rPr lang="en-GB" sz="2400" dirty="0" smtClean="0">
                <a:latin typeface="Candara" panose="020E0502030303020204" pitchFamily="34" charset="0"/>
              </a:rPr>
              <a:t>Hearing their voices</a:t>
            </a:r>
          </a:p>
          <a:p>
            <a:pPr marL="285750" indent="-285750">
              <a:buFont typeface="Arial" panose="020B0604020202020204" pitchFamily="34" charset="0"/>
              <a:buChar char="•"/>
            </a:pPr>
            <a:r>
              <a:rPr lang="en-GB" sz="2400" dirty="0" smtClean="0">
                <a:latin typeface="Candara" panose="020E0502030303020204" pitchFamily="34" charset="0"/>
              </a:rPr>
              <a:t>The Body of Christ is richer when all ages are present</a:t>
            </a:r>
          </a:p>
          <a:p>
            <a:pPr marL="285750" indent="-285750">
              <a:buFont typeface="Arial" panose="020B0604020202020204" pitchFamily="34" charset="0"/>
              <a:buChar char="•"/>
            </a:pPr>
            <a:r>
              <a:rPr lang="en-GB" sz="2400" dirty="0" smtClean="0">
                <a:latin typeface="Candara" panose="020E0502030303020204" pitchFamily="34" charset="0"/>
              </a:rPr>
              <a:t>Biblical precedent: Samuel, Jeremiah, David, the boy Jesus in the Temple.</a:t>
            </a:r>
          </a:p>
          <a:p>
            <a:pPr marL="285750" indent="-285750">
              <a:buFont typeface="Arial" panose="020B0604020202020204" pitchFamily="34" charset="0"/>
              <a:buChar char="•"/>
            </a:pPr>
            <a:r>
              <a:rPr lang="en-GB" sz="2400" dirty="0" smtClean="0">
                <a:latin typeface="Candara" panose="020E0502030303020204" pitchFamily="34" charset="0"/>
              </a:rPr>
              <a:t>Rooted in the Church report: importance of Holy Communion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6287" y="1278848"/>
            <a:ext cx="7315200" cy="4033143"/>
          </a:xfrm>
          <a:prstGeom prst="rect">
            <a:avLst/>
          </a:prstGeom>
        </p:spPr>
      </p:pic>
      <p:pic>
        <p:nvPicPr>
          <p:cNvPr id="7" name="Picture 6"/>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979624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4837" y="353683"/>
            <a:ext cx="7919049" cy="584775"/>
          </a:xfrm>
          <a:prstGeom prst="rect">
            <a:avLst/>
          </a:prstGeom>
          <a:noFill/>
        </p:spPr>
        <p:txBody>
          <a:bodyPr wrap="square" rtlCol="0">
            <a:spAutoFit/>
          </a:bodyPr>
          <a:lstStyle/>
          <a:p>
            <a:r>
              <a:rPr lang="en-GB" sz="3200" dirty="0" smtClean="0">
                <a:latin typeface="Candara" panose="020E0502030303020204" pitchFamily="34" charset="0"/>
              </a:rPr>
              <a:t>For all ages:</a:t>
            </a:r>
            <a:endParaRPr lang="en-GB" sz="3200" dirty="0">
              <a:latin typeface="Candara" panose="020E0502030303020204" pitchFamily="34" charset="0"/>
            </a:endParaRPr>
          </a:p>
        </p:txBody>
      </p:sp>
      <p:sp>
        <p:nvSpPr>
          <p:cNvPr id="5" name="TextBox 4"/>
          <p:cNvSpPr txBox="1"/>
          <p:nvPr/>
        </p:nvSpPr>
        <p:spPr>
          <a:xfrm>
            <a:off x="267419" y="1492369"/>
            <a:ext cx="3976777" cy="1569660"/>
          </a:xfrm>
          <a:prstGeom prst="rect">
            <a:avLst/>
          </a:prstGeom>
          <a:noFill/>
        </p:spPr>
        <p:txBody>
          <a:bodyPr wrap="square" rtlCol="0">
            <a:spAutoFit/>
          </a:bodyPr>
          <a:lstStyle/>
          <a:p>
            <a:pPr marL="285750" indent="-285750">
              <a:buFont typeface="Arial" panose="020B0604020202020204" pitchFamily="34" charset="0"/>
              <a:buChar char="•"/>
            </a:pPr>
            <a:r>
              <a:rPr lang="en-GB" sz="2400" dirty="0" smtClean="0">
                <a:latin typeface="Candara" panose="020E0502030303020204" pitchFamily="34" charset="0"/>
              </a:rPr>
              <a:t>What are they GETTING from the service?</a:t>
            </a:r>
          </a:p>
          <a:p>
            <a:pPr marL="285750" indent="-285750">
              <a:buFont typeface="Arial" panose="020B0604020202020204" pitchFamily="34" charset="0"/>
              <a:buChar char="•"/>
            </a:pPr>
            <a:r>
              <a:rPr lang="en-GB" sz="2400" dirty="0" smtClean="0">
                <a:latin typeface="Candara" panose="020E0502030303020204" pitchFamily="34" charset="0"/>
              </a:rPr>
              <a:t>What are they GIVING to the service?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6287" y="1278848"/>
            <a:ext cx="7315200" cy="4033143"/>
          </a:xfrm>
          <a:prstGeom prst="rect">
            <a:avLst/>
          </a:prstGeom>
        </p:spPr>
      </p:pic>
      <p:pic>
        <p:nvPicPr>
          <p:cNvPr id="7" name="Picture 6"/>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3922647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725" y="155319"/>
            <a:ext cx="10515600" cy="1325563"/>
          </a:xfrm>
        </p:spPr>
        <p:txBody>
          <a:bodyPr/>
          <a:lstStyle/>
          <a:p>
            <a:r>
              <a:rPr lang="en-GB" dirty="0" smtClean="0">
                <a:latin typeface="Candara" panose="020E0502030303020204" pitchFamily="34" charset="0"/>
              </a:rPr>
              <a:t>What can be done?</a:t>
            </a:r>
            <a:endParaRPr lang="en-GB" dirty="0">
              <a:latin typeface="Candara" panose="020E0502030303020204" pitchFamily="34" charset="0"/>
            </a:endParaRPr>
          </a:p>
        </p:txBody>
      </p:sp>
      <p:sp>
        <p:nvSpPr>
          <p:cNvPr id="3" name="Content Placeholder 2"/>
          <p:cNvSpPr>
            <a:spLocks noGrp="1"/>
          </p:cNvSpPr>
          <p:nvPr>
            <p:ph idx="1"/>
          </p:nvPr>
        </p:nvSpPr>
        <p:spPr>
          <a:xfrm>
            <a:off x="446417" y="1388853"/>
            <a:ext cx="5100367" cy="4770408"/>
          </a:xfrm>
        </p:spPr>
        <p:txBody>
          <a:bodyPr/>
          <a:lstStyle/>
          <a:p>
            <a:r>
              <a:rPr lang="en-GB" dirty="0" smtClean="0">
                <a:latin typeface="Candara" panose="020E0502030303020204" pitchFamily="34" charset="0"/>
              </a:rPr>
              <a:t>Relationship again: it’s harder to tut at a child you know.</a:t>
            </a:r>
          </a:p>
          <a:p>
            <a:r>
              <a:rPr lang="en-GB" dirty="0" smtClean="0">
                <a:latin typeface="Candara" panose="020E0502030303020204" pitchFamily="34" charset="0"/>
              </a:rPr>
              <a:t>Pastoral reasons behind this behaviour</a:t>
            </a:r>
          </a:p>
          <a:p>
            <a:r>
              <a:rPr lang="en-GB" dirty="0" smtClean="0">
                <a:latin typeface="Candara" panose="020E0502030303020204" pitchFamily="34" charset="0"/>
              </a:rPr>
              <a:t>Frog in boiling water</a:t>
            </a:r>
          </a:p>
          <a:p>
            <a:endParaRPr lang="en-GB" dirty="0">
              <a:latin typeface="Candara" panose="020E0502030303020204" pitchFamily="34" charset="0"/>
            </a:endParaRPr>
          </a:p>
          <a:p>
            <a:pPr marL="0" indent="0">
              <a:buNone/>
            </a:pPr>
            <a:r>
              <a:rPr lang="en-GB" dirty="0" smtClean="0">
                <a:latin typeface="Candara" panose="020E0502030303020204" pitchFamily="34" charset="0"/>
              </a:rPr>
              <a:t>What else has worked/not worked for you?</a:t>
            </a:r>
            <a:endParaRPr lang="en-GB" dirty="0">
              <a:latin typeface="Candara" panose="020E0502030303020204" pitchFamily="34" charset="0"/>
            </a:endParaRPr>
          </a:p>
        </p:txBody>
      </p:sp>
      <p:pic>
        <p:nvPicPr>
          <p:cNvPr id="6" name="Picture 5"/>
          <p:cNvPicPr>
            <a:picLocks noChangeAspect="1"/>
          </p:cNvPicPr>
          <p:nvPr/>
        </p:nvPicPr>
        <p:blipFill>
          <a:blip r:embed="rId2"/>
          <a:stretch>
            <a:fillRect/>
          </a:stretch>
        </p:blipFill>
        <p:spPr>
          <a:xfrm>
            <a:off x="5904241" y="1388853"/>
            <a:ext cx="6076950" cy="4562475"/>
          </a:xfrm>
          <a:prstGeom prst="rect">
            <a:avLst/>
          </a:prstGeom>
        </p:spPr>
      </p:pic>
      <p:pic>
        <p:nvPicPr>
          <p:cNvPr id="5" name="Picture 4"/>
          <p:cNvPicPr>
            <a:picLocks noChangeAspect="1"/>
          </p:cNvPicPr>
          <p:nvPr/>
        </p:nvPicPr>
        <p:blipFill>
          <a:blip r:embed="rId3"/>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304038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89" y="1935132"/>
            <a:ext cx="10515600" cy="1325563"/>
          </a:xfrm>
        </p:spPr>
        <p:txBody>
          <a:bodyPr/>
          <a:lstStyle/>
          <a:p>
            <a:pPr algn="ctr"/>
            <a:r>
              <a:rPr lang="en-GB" b="1" dirty="0" smtClean="0">
                <a:latin typeface="Candara" panose="020E0502030303020204" pitchFamily="34" charset="0"/>
              </a:rPr>
              <a:t>Going deeper</a:t>
            </a:r>
            <a:endParaRPr lang="en-GB" b="1" dirty="0">
              <a:latin typeface="Candara" panose="020E0502030303020204" pitchFamily="34" charset="0"/>
            </a:endParaRPr>
          </a:p>
        </p:txBody>
      </p:sp>
      <p:pic>
        <p:nvPicPr>
          <p:cNvPr id="4" name="Picture 3"/>
          <p:cNvPicPr>
            <a:picLocks noChangeAspect="1"/>
          </p:cNvPicPr>
          <p:nvPr/>
        </p:nvPicPr>
        <p:blipFill>
          <a:blip r:embed="rId2"/>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4139595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276" y="138022"/>
            <a:ext cx="2104845" cy="769441"/>
          </a:xfrm>
          <a:prstGeom prst="rect">
            <a:avLst/>
          </a:prstGeom>
          <a:noFill/>
        </p:spPr>
        <p:txBody>
          <a:bodyPr wrap="square" rtlCol="0">
            <a:spAutoFit/>
          </a:bodyPr>
          <a:lstStyle/>
          <a:p>
            <a:r>
              <a:rPr lang="en-GB" sz="4400" b="1" dirty="0" smtClean="0"/>
              <a:t>STORY</a:t>
            </a:r>
            <a:endParaRPr lang="en-GB" sz="4400" b="1" dirty="0"/>
          </a:p>
        </p:txBody>
      </p:sp>
      <p:sp>
        <p:nvSpPr>
          <p:cNvPr id="8" name="TextBox 7"/>
          <p:cNvSpPr txBox="1"/>
          <p:nvPr/>
        </p:nvSpPr>
        <p:spPr>
          <a:xfrm>
            <a:off x="2514151" y="338076"/>
            <a:ext cx="6599207" cy="369332"/>
          </a:xfrm>
          <a:prstGeom prst="rect">
            <a:avLst/>
          </a:prstGeom>
          <a:noFill/>
        </p:spPr>
        <p:txBody>
          <a:bodyPr wrap="square" rtlCol="0">
            <a:spAutoFit/>
          </a:bodyPr>
          <a:lstStyle/>
          <a:p>
            <a:r>
              <a:rPr lang="en-GB" dirty="0" smtClean="0"/>
              <a:t>How do we tell these stories to our children?</a:t>
            </a:r>
            <a:endParaRPr lang="en-GB" dirty="0"/>
          </a:p>
        </p:txBody>
      </p:sp>
      <p:pic>
        <p:nvPicPr>
          <p:cNvPr id="9" name="Picture 8"/>
          <p:cNvPicPr>
            <a:picLocks noChangeAspect="1"/>
          </p:cNvPicPr>
          <p:nvPr/>
        </p:nvPicPr>
        <p:blipFill>
          <a:blip r:embed="rId2"/>
          <a:stretch>
            <a:fillRect/>
          </a:stretch>
        </p:blipFill>
        <p:spPr>
          <a:xfrm>
            <a:off x="9435748" y="457917"/>
            <a:ext cx="2756252" cy="4321803"/>
          </a:xfrm>
          <a:prstGeom prst="rect">
            <a:avLst/>
          </a:prstGeom>
        </p:spPr>
      </p:pic>
      <p:pic>
        <p:nvPicPr>
          <p:cNvPr id="10" name="Picture 9"/>
          <p:cNvPicPr>
            <a:picLocks noChangeAspect="1"/>
          </p:cNvPicPr>
          <p:nvPr/>
        </p:nvPicPr>
        <p:blipFill>
          <a:blip r:embed="rId3"/>
          <a:stretch>
            <a:fillRect/>
          </a:stretch>
        </p:blipFill>
        <p:spPr>
          <a:xfrm>
            <a:off x="3198680" y="2539568"/>
            <a:ext cx="2838103" cy="3653386"/>
          </a:xfrm>
          <a:prstGeom prst="rect">
            <a:avLst/>
          </a:prstGeom>
        </p:spPr>
      </p:pic>
      <p:pic>
        <p:nvPicPr>
          <p:cNvPr id="11" name="Picture 10"/>
          <p:cNvPicPr>
            <a:picLocks noChangeAspect="1"/>
          </p:cNvPicPr>
          <p:nvPr/>
        </p:nvPicPr>
        <p:blipFill>
          <a:blip r:embed="rId4"/>
          <a:stretch>
            <a:fillRect/>
          </a:stretch>
        </p:blipFill>
        <p:spPr>
          <a:xfrm>
            <a:off x="368599" y="1373408"/>
            <a:ext cx="2582340" cy="3523818"/>
          </a:xfrm>
          <a:prstGeom prst="rect">
            <a:avLst/>
          </a:prstGeom>
        </p:spPr>
      </p:pic>
      <p:pic>
        <p:nvPicPr>
          <p:cNvPr id="12" name="Picture 11"/>
          <p:cNvPicPr>
            <a:picLocks noChangeAspect="1"/>
          </p:cNvPicPr>
          <p:nvPr/>
        </p:nvPicPr>
        <p:blipFill>
          <a:blip r:embed="rId5"/>
          <a:stretch>
            <a:fillRect/>
          </a:stretch>
        </p:blipFill>
        <p:spPr>
          <a:xfrm>
            <a:off x="6197978" y="1104181"/>
            <a:ext cx="3150022" cy="4632385"/>
          </a:xfrm>
          <a:prstGeom prst="rect">
            <a:avLst/>
          </a:prstGeom>
        </p:spPr>
      </p:pic>
      <p:sp>
        <p:nvSpPr>
          <p:cNvPr id="3" name="TextBox 2"/>
          <p:cNvSpPr txBox="1"/>
          <p:nvPr/>
        </p:nvSpPr>
        <p:spPr>
          <a:xfrm>
            <a:off x="3582871" y="846959"/>
            <a:ext cx="2751827" cy="923330"/>
          </a:xfrm>
          <a:prstGeom prst="rect">
            <a:avLst/>
          </a:prstGeom>
          <a:noFill/>
        </p:spPr>
        <p:txBody>
          <a:bodyPr wrap="square" rtlCol="0">
            <a:spAutoFit/>
          </a:bodyPr>
          <a:lstStyle/>
          <a:p>
            <a:pPr marL="285750" indent="-285750">
              <a:buFont typeface="Arial" panose="020B0604020202020204" pitchFamily="34" charset="0"/>
              <a:buChar char="•"/>
            </a:pPr>
            <a:r>
              <a:rPr lang="en-GB" dirty="0" smtClean="0"/>
              <a:t>In order</a:t>
            </a:r>
          </a:p>
          <a:p>
            <a:pPr marL="285750" indent="-285750">
              <a:buFont typeface="Arial" panose="020B0604020202020204" pitchFamily="34" charset="0"/>
              <a:buChar char="•"/>
            </a:pPr>
            <a:r>
              <a:rPr lang="en-GB" dirty="0" smtClean="0"/>
              <a:t>As stories, not morals</a:t>
            </a:r>
          </a:p>
          <a:p>
            <a:pPr marL="285750" indent="-285750">
              <a:buFont typeface="Arial" panose="020B0604020202020204" pitchFamily="34" charset="0"/>
              <a:buChar char="•"/>
            </a:pPr>
            <a:r>
              <a:rPr lang="en-GB" dirty="0" smtClean="0"/>
              <a:t>With room for play</a:t>
            </a:r>
            <a:endParaRPr lang="en-GB" dirty="0"/>
          </a:p>
        </p:txBody>
      </p:sp>
      <p:pic>
        <p:nvPicPr>
          <p:cNvPr id="13" name="Picture 12"/>
          <p:cNvPicPr>
            <a:picLocks noChangeAspect="1"/>
          </p:cNvPicPr>
          <p:nvPr/>
        </p:nvPicPr>
        <p:blipFill>
          <a:blip r:embed="rId6"/>
          <a:stretch>
            <a:fillRect/>
          </a:stretch>
        </p:blipFill>
        <p:spPr>
          <a:xfrm>
            <a:off x="660240" y="6253094"/>
            <a:ext cx="11199323" cy="493819"/>
          </a:xfrm>
          <a:prstGeom prst="rect">
            <a:avLst/>
          </a:prstGeom>
        </p:spPr>
      </p:pic>
    </p:spTree>
    <p:extLst>
      <p:ext uri="{BB962C8B-B14F-4D97-AF65-F5344CB8AC3E}">
        <p14:creationId xmlns:p14="http://schemas.microsoft.com/office/powerpoint/2010/main" val="25323365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60240" y="6253094"/>
            <a:ext cx="11199323" cy="493819"/>
          </a:xfrm>
          <a:prstGeom prst="rect">
            <a:avLst/>
          </a:prstGeom>
        </p:spPr>
      </p:pic>
      <p:graphicFrame>
        <p:nvGraphicFramePr>
          <p:cNvPr id="2" name="Table 1"/>
          <p:cNvGraphicFramePr>
            <a:graphicFrameLocks noGrp="1"/>
          </p:cNvGraphicFramePr>
          <p:nvPr>
            <p:extLst/>
          </p:nvPr>
        </p:nvGraphicFramePr>
        <p:xfrm>
          <a:off x="992034" y="1182802"/>
          <a:ext cx="10334448" cy="5049069"/>
        </p:xfrm>
        <a:graphic>
          <a:graphicData uri="http://schemas.openxmlformats.org/drawingml/2006/table">
            <a:tbl>
              <a:tblPr firstRow="1" bandRow="1">
                <a:tableStyleId>{5C22544A-7EE6-4342-B048-85BDC9FD1C3A}</a:tableStyleId>
              </a:tblPr>
              <a:tblGrid>
                <a:gridCol w="5167224"/>
                <a:gridCol w="5167224"/>
              </a:tblGrid>
              <a:tr h="521647">
                <a:tc>
                  <a:txBody>
                    <a:bodyPr/>
                    <a:lstStyle/>
                    <a:p>
                      <a:r>
                        <a:rPr lang="en-GB" dirty="0" smtClean="0"/>
                        <a:t>Fairy tales</a:t>
                      </a:r>
                      <a:endParaRPr lang="en-GB" dirty="0"/>
                    </a:p>
                  </a:txBody>
                  <a:tcPr/>
                </a:tc>
                <a:tc>
                  <a:txBody>
                    <a:bodyPr/>
                    <a:lstStyle/>
                    <a:p>
                      <a:r>
                        <a:rPr lang="en-GB" dirty="0" smtClean="0"/>
                        <a:t>Bible</a:t>
                      </a:r>
                      <a:endParaRPr lang="en-GB" dirty="0"/>
                    </a:p>
                  </a:txBody>
                  <a:tcPr/>
                </a:tc>
              </a:tr>
              <a:tr h="521647">
                <a:tc>
                  <a:txBody>
                    <a:bodyPr/>
                    <a:lstStyle/>
                    <a:p>
                      <a:r>
                        <a:rPr lang="en-GB" dirty="0" smtClean="0"/>
                        <a:t>“Once upon a time …</a:t>
                      </a:r>
                      <a:endParaRPr lang="en-GB" dirty="0"/>
                    </a:p>
                  </a:txBody>
                  <a:tcPr/>
                </a:tc>
                <a:tc>
                  <a:txBody>
                    <a:bodyPr/>
                    <a:lstStyle/>
                    <a:p>
                      <a:r>
                        <a:rPr lang="en-GB" dirty="0" smtClean="0"/>
                        <a:t>God, creation</a:t>
                      </a:r>
                      <a:endParaRPr lang="en-GB" dirty="0"/>
                    </a:p>
                  </a:txBody>
                  <a:tcPr/>
                </a:tc>
              </a:tr>
              <a:tr h="521647">
                <a:tc>
                  <a:txBody>
                    <a:bodyPr/>
                    <a:lstStyle/>
                    <a:p>
                      <a:r>
                        <a:rPr lang="en-GB" dirty="0" smtClean="0"/>
                        <a:t>“Then the good queen died …”</a:t>
                      </a:r>
                      <a:endParaRPr lang="en-GB" dirty="0"/>
                    </a:p>
                  </a:txBody>
                  <a:tcPr/>
                </a:tc>
                <a:tc>
                  <a:txBody>
                    <a:bodyPr/>
                    <a:lstStyle/>
                    <a:p>
                      <a:r>
                        <a:rPr lang="en-GB" dirty="0" smtClean="0"/>
                        <a:t>Fall</a:t>
                      </a:r>
                      <a:endParaRPr lang="en-GB" dirty="0"/>
                    </a:p>
                  </a:txBody>
                  <a:tcPr/>
                </a:tc>
              </a:tr>
              <a:tr h="900377">
                <a:tc>
                  <a:txBody>
                    <a:bodyPr/>
                    <a:lstStyle/>
                    <a:p>
                      <a:r>
                        <a:rPr lang="en-GB" dirty="0" smtClean="0"/>
                        <a:t>“The fairy godmother came …” the various ups and downs</a:t>
                      </a:r>
                      <a:r>
                        <a:rPr lang="en-GB" baseline="0" dirty="0" smtClean="0"/>
                        <a:t> of the journey.</a:t>
                      </a:r>
                      <a:endParaRPr lang="en-GB" dirty="0"/>
                    </a:p>
                  </a:txBody>
                  <a:tcPr/>
                </a:tc>
                <a:tc>
                  <a:txBody>
                    <a:bodyPr/>
                    <a:lstStyle/>
                    <a:p>
                      <a:r>
                        <a:rPr lang="en-GB" dirty="0" smtClean="0"/>
                        <a:t>People of God</a:t>
                      </a:r>
                      <a:endParaRPr lang="en-GB" dirty="0"/>
                    </a:p>
                  </a:txBody>
                  <a:tcPr/>
                </a:tc>
              </a:tr>
              <a:tr h="521647">
                <a:tc>
                  <a:txBody>
                    <a:bodyPr/>
                    <a:lstStyle/>
                    <a:p>
                      <a:r>
                        <a:rPr lang="en-GB" dirty="0" smtClean="0"/>
                        <a:t>Meeting</a:t>
                      </a:r>
                      <a:r>
                        <a:rPr lang="en-GB" baseline="0" dirty="0" smtClean="0"/>
                        <a:t> the Prince</a:t>
                      </a:r>
                      <a:endParaRPr lang="en-GB" dirty="0"/>
                    </a:p>
                  </a:txBody>
                  <a:tcPr/>
                </a:tc>
                <a:tc>
                  <a:txBody>
                    <a:bodyPr/>
                    <a:lstStyle/>
                    <a:p>
                      <a:r>
                        <a:rPr lang="en-GB" dirty="0" smtClean="0"/>
                        <a:t>Incarnation, Gospel</a:t>
                      </a:r>
                      <a:endParaRPr lang="en-GB" dirty="0"/>
                    </a:p>
                  </a:txBody>
                  <a:tcPr/>
                </a:tc>
              </a:tr>
              <a:tr h="900377">
                <a:tc>
                  <a:txBody>
                    <a:bodyPr/>
                    <a:lstStyle/>
                    <a:p>
                      <a:r>
                        <a:rPr lang="en-GB" dirty="0" smtClean="0"/>
                        <a:t>Losing the slipper –</a:t>
                      </a:r>
                      <a:r>
                        <a:rPr lang="en-GB" baseline="0" dirty="0" smtClean="0"/>
                        <a:t> the promise appears to be broken, hope is gone</a:t>
                      </a:r>
                      <a:endParaRPr lang="en-GB" dirty="0"/>
                    </a:p>
                  </a:txBody>
                  <a:tcPr/>
                </a:tc>
                <a:tc>
                  <a:txBody>
                    <a:bodyPr/>
                    <a:lstStyle/>
                    <a:p>
                      <a:r>
                        <a:rPr lang="en-GB" dirty="0" smtClean="0"/>
                        <a:t>Passion</a:t>
                      </a:r>
                      <a:endParaRPr lang="en-GB" dirty="0"/>
                    </a:p>
                  </a:txBody>
                  <a:tcPr/>
                </a:tc>
              </a:tr>
              <a:tr h="521647">
                <a:tc>
                  <a:txBody>
                    <a:bodyPr/>
                    <a:lstStyle/>
                    <a:p>
                      <a:r>
                        <a:rPr lang="en-GB" dirty="0" smtClean="0"/>
                        <a:t>Deus ex </a:t>
                      </a:r>
                      <a:r>
                        <a:rPr lang="en-GB" dirty="0" err="1" smtClean="0"/>
                        <a:t>machina</a:t>
                      </a:r>
                      <a:r>
                        <a:rPr lang="en-GB" dirty="0" smtClean="0"/>
                        <a:t> – the promise is restored, better than it was before.</a:t>
                      </a:r>
                      <a:endParaRPr lang="en-GB" dirty="0"/>
                    </a:p>
                  </a:txBody>
                  <a:tcPr/>
                </a:tc>
                <a:tc>
                  <a:txBody>
                    <a:bodyPr/>
                    <a:lstStyle/>
                    <a:p>
                      <a:r>
                        <a:rPr lang="en-GB" dirty="0" smtClean="0"/>
                        <a:t>Salvation</a:t>
                      </a:r>
                      <a:endParaRPr lang="en-GB" dirty="0"/>
                    </a:p>
                  </a:txBody>
                  <a:tcPr/>
                </a:tc>
              </a:tr>
              <a:tr h="521647">
                <a:tc>
                  <a:txBody>
                    <a:bodyPr/>
                    <a:lstStyle/>
                    <a:p>
                      <a:r>
                        <a:rPr lang="en-GB" dirty="0" smtClean="0"/>
                        <a:t>“and</a:t>
                      </a:r>
                      <a:r>
                        <a:rPr lang="en-GB" baseline="0" dirty="0" smtClean="0"/>
                        <a:t> they all lived happily ever after.”</a:t>
                      </a:r>
                      <a:endParaRPr lang="en-GB" dirty="0"/>
                    </a:p>
                  </a:txBody>
                  <a:tcPr/>
                </a:tc>
                <a:tc>
                  <a:txBody>
                    <a:bodyPr/>
                    <a:lstStyle/>
                    <a:p>
                      <a:r>
                        <a:rPr lang="en-GB" dirty="0" smtClean="0"/>
                        <a:t>Kingdom of God</a:t>
                      </a:r>
                      <a:endParaRPr lang="en-GB" dirty="0"/>
                    </a:p>
                  </a:txBody>
                  <a:tcPr/>
                </a:tc>
              </a:tr>
            </a:tbl>
          </a:graphicData>
        </a:graphic>
      </p:graphicFrame>
      <p:sp>
        <p:nvSpPr>
          <p:cNvPr id="4" name="TextBox 3"/>
          <p:cNvSpPr txBox="1"/>
          <p:nvPr/>
        </p:nvSpPr>
        <p:spPr>
          <a:xfrm>
            <a:off x="2475781" y="396815"/>
            <a:ext cx="7988061" cy="646331"/>
          </a:xfrm>
          <a:prstGeom prst="rect">
            <a:avLst/>
          </a:prstGeom>
          <a:noFill/>
        </p:spPr>
        <p:txBody>
          <a:bodyPr wrap="square" rtlCol="0">
            <a:spAutoFit/>
          </a:bodyPr>
          <a:lstStyle/>
          <a:p>
            <a:pPr algn="ctr"/>
            <a:r>
              <a:rPr lang="en-GB" dirty="0" smtClean="0"/>
              <a:t>The Biblical metanarrative – and how it connects to the other stories we use as guides for growing up.</a:t>
            </a:r>
            <a:endParaRPr lang="en-GB" dirty="0"/>
          </a:p>
        </p:txBody>
      </p:sp>
    </p:spTree>
    <p:extLst>
      <p:ext uri="{BB962C8B-B14F-4D97-AF65-F5344CB8AC3E}">
        <p14:creationId xmlns:p14="http://schemas.microsoft.com/office/powerpoint/2010/main" val="14942202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88521" y="750498"/>
            <a:ext cx="5055079" cy="5016758"/>
          </a:xfrm>
          <a:prstGeom prst="rect">
            <a:avLst/>
          </a:prstGeom>
          <a:noFill/>
        </p:spPr>
        <p:txBody>
          <a:bodyPr wrap="square" rtlCol="0">
            <a:spAutoFit/>
          </a:bodyPr>
          <a:lstStyle/>
          <a:p>
            <a:r>
              <a:rPr lang="en-GB" sz="2000" dirty="0" smtClean="0">
                <a:latin typeface="Candara" panose="020E0502030303020204" pitchFamily="34" charset="0"/>
              </a:rPr>
              <a:t>Lots of resources available at the Diocesan Office:</a:t>
            </a:r>
          </a:p>
          <a:p>
            <a:pPr marL="285750" indent="-285750">
              <a:buFont typeface="Arial" panose="020B0604020202020204" pitchFamily="34" charset="0"/>
              <a:buChar char="•"/>
            </a:pPr>
            <a:r>
              <a:rPr lang="en-GB" sz="2000" dirty="0" smtClean="0">
                <a:latin typeface="Candara" panose="020E0502030303020204" pitchFamily="34" charset="0"/>
              </a:rPr>
              <a:t>Free to borrow</a:t>
            </a:r>
            <a:endParaRPr lang="en-GB" sz="2000" dirty="0">
              <a:latin typeface="Candara" panose="020E0502030303020204" pitchFamily="34" charset="0"/>
            </a:endParaRPr>
          </a:p>
          <a:p>
            <a:pPr marL="285750" indent="-285750">
              <a:buFont typeface="Arial" panose="020B0604020202020204" pitchFamily="34" charset="0"/>
              <a:buChar char="•"/>
            </a:pPr>
            <a:r>
              <a:rPr lang="en-GB" sz="2000" dirty="0" smtClean="0">
                <a:latin typeface="Candara" panose="020E0502030303020204" pitchFamily="34" charset="0"/>
              </a:rPr>
              <a:t>They can be brought to you if you get in touch</a:t>
            </a:r>
          </a:p>
          <a:p>
            <a:endParaRPr lang="en-GB" sz="2000" dirty="0" smtClean="0">
              <a:latin typeface="Candara" panose="020E0502030303020204" pitchFamily="34" charset="0"/>
            </a:endParaRPr>
          </a:p>
          <a:p>
            <a:r>
              <a:rPr lang="en-GB" sz="2000" dirty="0" smtClean="0">
                <a:latin typeface="Candara" panose="020E0502030303020204" pitchFamily="34" charset="0"/>
              </a:rPr>
              <a:t>Spiritual Child Network Facebook group</a:t>
            </a:r>
          </a:p>
          <a:p>
            <a:endParaRPr lang="en-GB" sz="2000" dirty="0">
              <a:latin typeface="Candara" panose="020E0502030303020204" pitchFamily="34" charset="0"/>
            </a:endParaRPr>
          </a:p>
          <a:p>
            <a:r>
              <a:rPr lang="en-GB" sz="2000" dirty="0" smtClean="0">
                <a:latin typeface="Candara" panose="020E0502030303020204" pitchFamily="34" charset="0"/>
              </a:rPr>
              <a:t>Flame Creative Kids</a:t>
            </a:r>
          </a:p>
          <a:p>
            <a:endParaRPr lang="en-GB" sz="2000" dirty="0">
              <a:latin typeface="Candara" panose="020E0502030303020204" pitchFamily="34" charset="0"/>
            </a:endParaRPr>
          </a:p>
          <a:p>
            <a:r>
              <a:rPr lang="en-GB" sz="2000" dirty="0" smtClean="0">
                <a:latin typeface="Candara" panose="020E0502030303020204" pitchFamily="34" charset="0"/>
              </a:rPr>
              <a:t>Mustard Seed Kids (Beulah Land </a:t>
            </a:r>
            <a:r>
              <a:rPr lang="en-GB" sz="2000" dirty="0" err="1" smtClean="0">
                <a:latin typeface="Candara" panose="020E0502030303020204" pitchFamily="34" charset="0"/>
              </a:rPr>
              <a:t>feltboard</a:t>
            </a:r>
            <a:r>
              <a:rPr lang="en-GB" sz="2000" dirty="0" smtClean="0">
                <a:latin typeface="Candara" panose="020E0502030303020204" pitchFamily="34" charset="0"/>
              </a:rPr>
              <a:t> – conflict of interest alert)</a:t>
            </a:r>
          </a:p>
          <a:p>
            <a:endParaRPr lang="en-GB" sz="2000" dirty="0">
              <a:latin typeface="Candara" panose="020E0502030303020204" pitchFamily="34" charset="0"/>
            </a:endParaRPr>
          </a:p>
          <a:p>
            <a:r>
              <a:rPr lang="en-GB" sz="2000" dirty="0" smtClean="0">
                <a:latin typeface="Candara" panose="020E0502030303020204" pitchFamily="34" charset="0"/>
              </a:rPr>
              <a:t>Godly Play</a:t>
            </a:r>
          </a:p>
          <a:p>
            <a:endParaRPr lang="en-GB" sz="2000" dirty="0">
              <a:latin typeface="Candara" panose="020E0502030303020204" pitchFamily="34" charset="0"/>
            </a:endParaRPr>
          </a:p>
          <a:p>
            <a:r>
              <a:rPr lang="en-GB" sz="2000" dirty="0" smtClean="0">
                <a:latin typeface="Candara" panose="020E0502030303020204" pitchFamily="34" charset="0"/>
              </a:rPr>
              <a:t>Worship Workshop</a:t>
            </a:r>
          </a:p>
        </p:txBody>
      </p:sp>
      <p:pic>
        <p:nvPicPr>
          <p:cNvPr id="5" name="Picture 4"/>
          <p:cNvPicPr>
            <a:picLocks noChangeAspect="1"/>
          </p:cNvPicPr>
          <p:nvPr/>
        </p:nvPicPr>
        <p:blipFill>
          <a:blip r:embed="rId2"/>
          <a:stretch>
            <a:fillRect/>
          </a:stretch>
        </p:blipFill>
        <p:spPr>
          <a:xfrm>
            <a:off x="660240" y="6253094"/>
            <a:ext cx="11199323" cy="49381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1330" y="957532"/>
            <a:ext cx="5778233" cy="39508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04377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757773BC34934887A446141FC25EE4" ma:contentTypeVersion="2" ma:contentTypeDescription="Create a new document." ma:contentTypeScope="" ma:versionID="adce95db8226420b2cf2153950193779">
  <xsd:schema xmlns:xsd="http://www.w3.org/2001/XMLSchema" xmlns:xs="http://www.w3.org/2001/XMLSchema" xmlns:p="http://schemas.microsoft.com/office/2006/metadata/properties" xmlns:ns2="b252ddba-ec07-4747-9583-17b3a9ca553e" targetNamespace="http://schemas.microsoft.com/office/2006/metadata/properties" ma:root="true" ma:fieldsID="2e04862f151ff7428e01b28190ae1f6c" ns2:_="">
    <xsd:import namespace="b252ddba-ec07-4747-9583-17b3a9ca553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52ddba-ec07-4747-9583-17b3a9ca553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AA913CD-F09E-40B8-AC16-13E83CBAE47A}"/>
</file>

<file path=customXml/itemProps2.xml><?xml version="1.0" encoding="utf-8"?>
<ds:datastoreItem xmlns:ds="http://schemas.openxmlformats.org/officeDocument/2006/customXml" ds:itemID="{84275EBD-02FB-48C3-B87A-243EF6DEC305}"/>
</file>

<file path=customXml/itemProps3.xml><?xml version="1.0" encoding="utf-8"?>
<ds:datastoreItem xmlns:ds="http://schemas.openxmlformats.org/officeDocument/2006/customXml" ds:itemID="{55232962-5955-4725-B781-F5FFA7FAC91E}"/>
</file>

<file path=docProps/app.xml><?xml version="1.0" encoding="utf-8"?>
<Properties xmlns="http://schemas.openxmlformats.org/officeDocument/2006/extended-properties" xmlns:vt="http://schemas.openxmlformats.org/officeDocument/2006/docPropsVTypes">
  <TotalTime>552</TotalTime>
  <Words>918</Words>
  <Application>Microsoft Office PowerPoint</Application>
  <PresentationFormat>Widescreen</PresentationFormat>
  <Paragraphs>114</Paragraphs>
  <Slides>18</Slides>
  <Notes>0</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Calibri Light</vt:lpstr>
      <vt:lpstr>Candara</vt:lpstr>
      <vt:lpstr>1_Office Theme</vt:lpstr>
      <vt:lpstr>Office Theme</vt:lpstr>
      <vt:lpstr>PowerPoint Presentation</vt:lpstr>
      <vt:lpstr>PowerPoint Presentation</vt:lpstr>
      <vt:lpstr>Challenges</vt:lpstr>
      <vt:lpstr>Most common opportunities:</vt:lpstr>
      <vt:lpstr>Outside of Sunday morning</vt:lpstr>
      <vt:lpstr>Baptisms</vt:lpstr>
      <vt:lpstr>Children in Worship</vt:lpstr>
      <vt:lpstr>Children’s Corners/Pew Bags</vt:lpstr>
      <vt:lpstr>PowerPoint Presentation</vt:lpstr>
      <vt:lpstr>Why the double standard?</vt:lpstr>
      <vt:lpstr>How this assumption affects everyone:</vt:lpstr>
      <vt:lpstr>PowerPoint Presentation</vt:lpstr>
      <vt:lpstr>PowerPoint Presentation</vt:lpstr>
      <vt:lpstr>What can be done?</vt:lpstr>
      <vt:lpstr>Going deeper</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 Prichard Houston</dc:creator>
  <cp:lastModifiedBy>Margaret Prichard Houston</cp:lastModifiedBy>
  <cp:revision>34</cp:revision>
  <dcterms:created xsi:type="dcterms:W3CDTF">2017-06-08T09:50:25Z</dcterms:created>
  <dcterms:modified xsi:type="dcterms:W3CDTF">2017-06-08T19:05:48Z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0x01010020757773BC34934887A446141FC25EE4</vt:lpwstr>
  </property>
</Properties>
</file>