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955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222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84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82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192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338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84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21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42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74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06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AF6BE-F3EB-4632-9986-74A520C4E211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7B0BF-D350-4B16-96D4-15C3A783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96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me@stalbans.Anglican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orshipworkshop.org.uk/songs-and-hymns/hymns/we-believe-in-god-the-father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2754" y="2151235"/>
            <a:ext cx="9144000" cy="1021319"/>
          </a:xfrm>
        </p:spPr>
        <p:txBody>
          <a:bodyPr/>
          <a:lstStyle/>
          <a:p>
            <a:r>
              <a:rPr lang="en-GB" b="1" dirty="0" smtClean="0"/>
              <a:t>Lay Leaders of Worship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2754" y="3113514"/>
            <a:ext cx="9144000" cy="1655762"/>
          </a:xfrm>
        </p:spPr>
        <p:txBody>
          <a:bodyPr/>
          <a:lstStyle/>
          <a:p>
            <a:r>
              <a:rPr lang="en-GB" b="1" dirty="0" smtClean="0">
                <a:cs typeface="MV Boli" panose="02000500030200090000" pitchFamily="2" charset="0"/>
              </a:rPr>
              <a:t>All Age Worship</a:t>
            </a:r>
            <a:endParaRPr lang="en-GB" b="1" dirty="0">
              <a:cs typeface="MV Boli" panose="0200050003020009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79"/>
            <a:ext cx="12192000" cy="21778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2090" y="4450905"/>
            <a:ext cx="10627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Margaret Pritchard Houston, Children’s Mission Enabler</a:t>
            </a:r>
          </a:p>
          <a:p>
            <a:r>
              <a:rPr lang="en-GB" dirty="0" smtClean="0"/>
              <a:t>Adapted from a session developed by The Revd. Ruth Pyke</a:t>
            </a:r>
          </a:p>
          <a:p>
            <a:r>
              <a:rPr lang="en-GB" dirty="0" smtClean="0"/>
              <a:t>01727 818 176</a:t>
            </a:r>
          </a:p>
          <a:p>
            <a:r>
              <a:rPr lang="en-GB" dirty="0" smtClean="0">
                <a:hlinkClick r:id="rId3"/>
              </a:rPr>
              <a:t>cme@stalbans.anglican.org</a:t>
            </a:r>
            <a:endParaRPr lang="en-GB" dirty="0" smtClean="0"/>
          </a:p>
          <a:p>
            <a:r>
              <a:rPr lang="en-GB" dirty="0" smtClean="0"/>
              <a:t>Twitter: @</a:t>
            </a:r>
            <a:r>
              <a:rPr lang="en-GB" dirty="0" err="1" smtClean="0"/>
              <a:t>stalbanscme</a:t>
            </a:r>
            <a:endParaRPr lang="en-GB" dirty="0" smtClean="0"/>
          </a:p>
          <a:p>
            <a:r>
              <a:rPr lang="en-GB" dirty="0" smtClean="0"/>
              <a:t>Blog: stalbanscme.com</a:t>
            </a:r>
          </a:p>
          <a:p>
            <a:r>
              <a:rPr lang="en-GB" dirty="0" smtClean="0"/>
              <a:t>Facebook: “Children’s Ministry St Albans Diocese”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6" r="20502"/>
          <a:stretch/>
        </p:blipFill>
        <p:spPr>
          <a:xfrm>
            <a:off x="7959305" y="3330093"/>
            <a:ext cx="3864634" cy="347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90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All-Age Service you attended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95877"/>
          </a:xfrm>
        </p:spPr>
        <p:txBody>
          <a:bodyPr/>
          <a:lstStyle/>
          <a:p>
            <a:r>
              <a:rPr lang="en-GB" dirty="0" smtClean="0"/>
              <a:t>What was your reaction? What was engaging? What was difficult or tedious?</a:t>
            </a:r>
          </a:p>
          <a:p>
            <a:r>
              <a:rPr lang="en-GB" dirty="0" smtClean="0"/>
              <a:t>What do you think are the main challenges for All-Age Worship? What are the opportunities?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7661"/>
            <a:ext cx="12192000" cy="20703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31721"/>
            <a:ext cx="4660181" cy="262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9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102"/>
            <a:ext cx="10515600" cy="1325563"/>
          </a:xfrm>
        </p:spPr>
        <p:txBody>
          <a:bodyPr/>
          <a:lstStyle/>
          <a:p>
            <a:r>
              <a:rPr lang="en-GB" dirty="0" smtClean="0"/>
              <a:t>What is All-Age Worship?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689"/>
            <a:ext cx="10515600" cy="4264624"/>
          </a:xfrm>
        </p:spPr>
        <p:txBody>
          <a:bodyPr>
            <a:normAutofit/>
          </a:bodyPr>
          <a:lstStyle/>
          <a:p>
            <a:r>
              <a:rPr lang="en-GB" dirty="0" smtClean="0"/>
              <a:t>What does it mean for a service to be All-Age?</a:t>
            </a:r>
          </a:p>
          <a:p>
            <a:r>
              <a:rPr lang="en-GB" dirty="0" smtClean="0"/>
              <a:t>What, if anything, makes it different from a “normal” service?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/>
              <a:t>“If there have to be children there for it to work, by definition, it’s not an All-Age Service.” </a:t>
            </a:r>
          </a:p>
          <a:p>
            <a:pPr marL="0" indent="0" algn="ctr">
              <a:buNone/>
            </a:pPr>
            <a:r>
              <a:rPr lang="en-GB" dirty="0"/>
              <a:t>– </a:t>
            </a:r>
            <a:r>
              <a:rPr lang="en-GB" sz="1600" dirty="0"/>
              <a:t>Rev. Mary Hawes, National Children’s Work Advisor to the Archbishop’s Council. Agree? Disagree? A bit of both?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5180"/>
            <a:ext cx="12193057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230" y="37321"/>
            <a:ext cx="10515600" cy="1325563"/>
          </a:xfrm>
        </p:spPr>
        <p:txBody>
          <a:bodyPr/>
          <a:lstStyle/>
          <a:p>
            <a:r>
              <a:rPr lang="en-GB" dirty="0" smtClean="0"/>
              <a:t>All-Age Services can: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527" y="1152765"/>
            <a:ext cx="8574657" cy="435133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Be interactive</a:t>
            </a:r>
          </a:p>
          <a:p>
            <a:r>
              <a:rPr lang="en-GB" sz="2400" dirty="0" smtClean="0"/>
              <a:t>Include children and young people as leaders, along with adults</a:t>
            </a:r>
          </a:p>
          <a:p>
            <a:r>
              <a:rPr lang="en-GB" sz="2400" dirty="0" smtClean="0"/>
              <a:t>Be “teaching” – include commentary on what we’re doing and why</a:t>
            </a:r>
          </a:p>
          <a:p>
            <a:r>
              <a:rPr lang="en-GB" sz="2400" dirty="0" smtClean="0"/>
              <a:t>Include visual aides, prayer stations, drama, things to touch, movement …</a:t>
            </a:r>
          </a:p>
          <a:p>
            <a:r>
              <a:rPr lang="en-GB" sz="2400" dirty="0" smtClean="0"/>
              <a:t>Happen in any style of churchmanship – there can be </a:t>
            </a:r>
            <a:r>
              <a:rPr lang="en-GB" sz="2400" dirty="0" err="1" smtClean="0"/>
              <a:t>high-church</a:t>
            </a:r>
            <a:r>
              <a:rPr lang="en-GB" sz="2400" dirty="0" smtClean="0"/>
              <a:t> Anglo-Catholic All-Age Worship just as much as there can be Charismatic Evangelical All-Age Worship. “All-Age” is not a style of worship.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541" y="365125"/>
            <a:ext cx="3000550" cy="25653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116" y="3088255"/>
            <a:ext cx="2961975" cy="2222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70524"/>
            <a:ext cx="12193057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06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966" y="120770"/>
            <a:ext cx="10515600" cy="715992"/>
          </a:xfrm>
        </p:spPr>
        <p:txBody>
          <a:bodyPr/>
          <a:lstStyle/>
          <a:p>
            <a:r>
              <a:rPr lang="en-GB" dirty="0" smtClean="0"/>
              <a:t>All-Age Services should: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728" y="1104181"/>
            <a:ext cx="10515600" cy="4779484"/>
          </a:xfrm>
        </p:spPr>
        <p:txBody>
          <a:bodyPr>
            <a:normAutofit/>
          </a:bodyPr>
          <a:lstStyle/>
          <a:p>
            <a:r>
              <a:rPr lang="en-GB" sz="2000" dirty="0" smtClean="0"/>
              <a:t>Introduce children in an age-appropriate way to what happens in church, providing them with an experience of enculturation.</a:t>
            </a:r>
          </a:p>
          <a:p>
            <a:r>
              <a:rPr lang="en-GB" sz="2000" dirty="0" smtClean="0"/>
              <a:t>Be recognisable to adults who regularly worship at your church as not fundamentally different from “normal” church.</a:t>
            </a:r>
          </a:p>
          <a:p>
            <a:r>
              <a:rPr lang="en-GB" sz="2000" dirty="0" smtClean="0"/>
              <a:t>Take children’s spirituality seriously and not talk down to them.</a:t>
            </a:r>
          </a:p>
          <a:p>
            <a:r>
              <a:rPr lang="en-GB" sz="2000" dirty="0" smtClean="0"/>
              <a:t>Not require children to “perform cuteness” for adult approval.</a:t>
            </a:r>
          </a:p>
          <a:p>
            <a:r>
              <a:rPr lang="en-GB" sz="2000" dirty="0" smtClean="0"/>
              <a:t>Include real spiritual nourishment, not junk food.</a:t>
            </a:r>
          </a:p>
          <a:p>
            <a:r>
              <a:rPr lang="en-GB" sz="2000" dirty="0" smtClean="0"/>
              <a:t>Keep it simple. “People need to be reminded more often than they need to be told.”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 algn="r">
              <a:buNone/>
            </a:pPr>
            <a:r>
              <a:rPr lang="en-GB" sz="2000" dirty="0" smtClean="0"/>
              <a:t>These last two are not in opposition to one another.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5180"/>
            <a:ext cx="12193057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62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120" y="235729"/>
            <a:ext cx="10515600" cy="1325563"/>
          </a:xfrm>
        </p:spPr>
        <p:txBody>
          <a:bodyPr/>
          <a:lstStyle/>
          <a:p>
            <a:r>
              <a:rPr lang="en-GB" dirty="0" smtClean="0"/>
              <a:t>Welcome and greeting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733" y="455359"/>
            <a:ext cx="3459192" cy="4879451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 flipH="1">
            <a:off x="6458001" y="3771924"/>
            <a:ext cx="1748904" cy="44857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55120" y="3795118"/>
            <a:ext cx="602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Available at https://stalbanscme.com/2016/04/25/welcoming-the-stranger/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20947" y="1299196"/>
            <a:ext cx="6511506" cy="2152191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When was the last time you went somewhere new and unfamiliar? How did it feel? What helped/didn’t help you feel welcome?</a:t>
            </a:r>
          </a:p>
          <a:p>
            <a:r>
              <a:rPr lang="en-GB" dirty="0" smtClean="0"/>
              <a:t>While All-Age Worship is not just for children, there are specific things you can do to help make children and families in particular welcome.</a:t>
            </a:r>
          </a:p>
          <a:p>
            <a:r>
              <a:rPr lang="en-GB" dirty="0" smtClean="0"/>
              <a:t>Those unfamiliar with church culture, or on the autism spectrum, may also find some of these techniques useful.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85180"/>
            <a:ext cx="12193057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0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98" y="-23514"/>
            <a:ext cx="10515600" cy="1325563"/>
          </a:xfrm>
        </p:spPr>
        <p:txBody>
          <a:bodyPr/>
          <a:lstStyle/>
          <a:p>
            <a:r>
              <a:rPr lang="en-GB" dirty="0" smtClean="0"/>
              <a:t>Welcome and greeting</a:t>
            </a:r>
            <a:endParaRPr lang="en-GB" dirty="0"/>
          </a:p>
        </p:txBody>
      </p:sp>
      <p:pic>
        <p:nvPicPr>
          <p:cNvPr id="4" name="compilation - childrens height-Mobi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3358" y="1034630"/>
            <a:ext cx="9592574" cy="539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269" y="330620"/>
            <a:ext cx="5252049" cy="64416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Welcome and greeting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5574" y="974786"/>
            <a:ext cx="5450457" cy="43449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Children’s corners or worship bags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67" y="330620"/>
            <a:ext cx="2432649" cy="32435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" y="3834939"/>
            <a:ext cx="3291236" cy="2592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58" y="4195254"/>
            <a:ext cx="3386429" cy="25398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792" y="1276708"/>
            <a:ext cx="3301674" cy="24762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190" y="1952386"/>
            <a:ext cx="4487128" cy="336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08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83" y="290893"/>
            <a:ext cx="805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Hymns/Greeting/Response: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42" y="869664"/>
            <a:ext cx="3928379" cy="52378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524" y="111342"/>
            <a:ext cx="6096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15463" y="5055079"/>
            <a:ext cx="58228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Processions – something for children to carry or do</a:t>
            </a:r>
          </a:p>
          <a:p>
            <a:r>
              <a:rPr lang="en-GB" dirty="0" smtClean="0"/>
              <a:t>Where do the children sit? Together or with families? Are they given a choice?</a:t>
            </a:r>
          </a:p>
          <a:p>
            <a:r>
              <a:rPr lang="en-GB" dirty="0" smtClean="0"/>
              <a:t>Toddlers may have something to do with their hands – connecting objects,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244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161" y="33918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 smtClean="0">
                <a:latin typeface="GillSans-Bold"/>
              </a:rPr>
              <a:t>Prayers of Penitence</a:t>
            </a:r>
            <a:endParaRPr lang="en-GB" b="1" dirty="0">
              <a:latin typeface="GillSans-Bol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1082614"/>
            <a:ext cx="6996022" cy="52470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17124" y="1082614"/>
            <a:ext cx="351095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Authorised forms must be used, but could they be supplemented?</a:t>
            </a:r>
          </a:p>
          <a:p>
            <a:endParaRPr lang="en-GB" dirty="0"/>
          </a:p>
          <a:p>
            <a:r>
              <a:rPr lang="en-GB" dirty="0" smtClean="0"/>
              <a:t>Could the congregation, including children, add specific items?  (Not things they’ve done, but things humanity does, e.g. saying hurtful things, polluting, etc.) You could do this by sharing with a neighbour, writing something down as you enter – all kinds of ways.</a:t>
            </a:r>
          </a:p>
          <a:p>
            <a:endParaRPr lang="en-GB" dirty="0"/>
          </a:p>
          <a:p>
            <a:r>
              <a:rPr lang="en-GB" dirty="0" smtClean="0"/>
              <a:t>A visual aide – this is the children’s representation of what’s wrong with the world – bullying, war, murder, etc. Behind it is their vision of how God wants the world to be. One gives way to the other at the absolution.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6068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023" y="225090"/>
            <a:ext cx="7643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Readings: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5" y="742352"/>
            <a:ext cx="5139427" cy="38545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22" t="9569" r="13822" b="-9569"/>
          <a:stretch/>
        </p:blipFill>
        <p:spPr>
          <a:xfrm>
            <a:off x="6422725" y="742352"/>
            <a:ext cx="4412052" cy="58827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1322" y="4822167"/>
            <a:ext cx="6254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Acting out the story (with or without practice), Beulah Land, Godly Play, </a:t>
            </a:r>
            <a:r>
              <a:rPr lang="en-GB" dirty="0" err="1" smtClean="0"/>
              <a:t>Bibliologue</a:t>
            </a:r>
            <a:r>
              <a:rPr lang="en-GB" dirty="0" smtClean="0"/>
              <a:t>, Videos, children’s Bibles, words with accompanying actions by congregation …</a:t>
            </a:r>
          </a:p>
          <a:p>
            <a:endParaRPr lang="en-GB" dirty="0"/>
          </a:p>
          <a:p>
            <a:r>
              <a:rPr lang="en-GB" dirty="0" smtClean="0"/>
              <a:t>Could two or more people of different ages lead the readings together?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9431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894" y="273354"/>
            <a:ext cx="580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Responding to the Word: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578198" y="-472126"/>
            <a:ext cx="4506261" cy="60083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0574" y="639222"/>
            <a:ext cx="50546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 wonder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Visual aides?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“Children’s talks”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Could children or young people lead the reflection?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Sermon in the voice of a character in the 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Quiz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Produce artwork in response (think about access)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Group discussions and sharing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80070"/>
            <a:ext cx="12193057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2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827" y="234518"/>
            <a:ext cx="522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Affirmation of Faith (shortest authorised version):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2861" y="603850"/>
            <a:ext cx="44253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 you believe and trust in God the Father, </a:t>
            </a:r>
            <a:r>
              <a:rPr lang="en-GB" dirty="0" smtClean="0"/>
              <a:t>creator </a:t>
            </a:r>
            <a:r>
              <a:rPr lang="en-GB" dirty="0"/>
              <a:t>of heaven and earth?</a:t>
            </a:r>
            <a:br>
              <a:rPr lang="en-GB" dirty="0"/>
            </a:br>
            <a:r>
              <a:rPr lang="en-GB" b="1" dirty="0"/>
              <a:t>I believe and trust in him.</a:t>
            </a:r>
            <a:endParaRPr lang="en-GB" dirty="0"/>
          </a:p>
          <a:p>
            <a:r>
              <a:rPr lang="en-GB" dirty="0"/>
              <a:t>Do you believe and trust in his Son Jesus Christ, </a:t>
            </a:r>
            <a:r>
              <a:rPr lang="en-GB" dirty="0" smtClean="0"/>
              <a:t>who </a:t>
            </a:r>
            <a:r>
              <a:rPr lang="en-GB" dirty="0"/>
              <a:t>redeemed the world?</a:t>
            </a:r>
            <a:br>
              <a:rPr lang="en-GB" dirty="0"/>
            </a:br>
            <a:r>
              <a:rPr lang="en-GB" b="1" dirty="0"/>
              <a:t>I believe and trust in him.</a:t>
            </a:r>
            <a:endParaRPr lang="en-GB" dirty="0"/>
          </a:p>
          <a:p>
            <a:r>
              <a:rPr lang="en-GB" dirty="0"/>
              <a:t>Do you believe and trust in the Holy </a:t>
            </a:r>
            <a:r>
              <a:rPr lang="en-GB" dirty="0" smtClean="0"/>
              <a:t>Spirit who </a:t>
            </a:r>
            <a:r>
              <a:rPr lang="en-GB" dirty="0"/>
              <a:t>gives life to the people of God?</a:t>
            </a:r>
            <a:br>
              <a:rPr lang="en-GB" dirty="0"/>
            </a:br>
            <a:r>
              <a:rPr lang="en-GB" b="1" dirty="0"/>
              <a:t>I believe and trust in him.</a:t>
            </a:r>
            <a:endParaRPr lang="en-GB" dirty="0"/>
          </a:p>
          <a:p>
            <a:r>
              <a:rPr lang="en-GB" dirty="0"/>
              <a:t>This is the faith of the Church.</a:t>
            </a:r>
            <a:br>
              <a:rPr lang="en-GB" dirty="0"/>
            </a:br>
            <a:r>
              <a:rPr lang="en-GB" b="1" dirty="0"/>
              <a:t>This is our faith.</a:t>
            </a:r>
            <a:br>
              <a:rPr lang="en-GB" b="1" dirty="0"/>
            </a:br>
            <a:r>
              <a:rPr lang="en-GB" b="1" dirty="0"/>
              <a:t>We believe and trust in one God,</a:t>
            </a:r>
            <a:br>
              <a:rPr lang="en-GB" b="1" dirty="0"/>
            </a:br>
            <a:r>
              <a:rPr lang="en-GB" b="1" dirty="0"/>
              <a:t>Father, Son, and Holy Spirit.</a:t>
            </a:r>
            <a:endParaRPr lang="en-GB" dirty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590582" y="234518"/>
            <a:ext cx="527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Sung creed from Worship Workshop (</a:t>
            </a:r>
            <a:r>
              <a:rPr lang="en-GB" dirty="0" smtClean="0">
                <a:hlinkClick r:id="rId2"/>
              </a:rPr>
              <a:t>link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429913" y="4965867"/>
            <a:ext cx="503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Beulah Land Apostle’s Creed story – handout.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995358" y="713254"/>
            <a:ext cx="56373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We believe in God the Father</a:t>
            </a:r>
            <a:r>
              <a:rPr lang="en-GB" sz="1600" dirty="0" smtClean="0"/>
              <a:t>, God </a:t>
            </a:r>
            <a:r>
              <a:rPr lang="en-GB" sz="1600" dirty="0"/>
              <a:t>almighty, by whose plan</a:t>
            </a:r>
            <a:br>
              <a:rPr lang="en-GB" sz="1600" dirty="0"/>
            </a:br>
            <a:r>
              <a:rPr lang="en-GB" sz="1600" dirty="0"/>
              <a:t>Earth and heaven sprang to being</a:t>
            </a:r>
            <a:r>
              <a:rPr lang="en-GB" sz="1600" dirty="0" smtClean="0"/>
              <a:t>, all </a:t>
            </a:r>
            <a:r>
              <a:rPr lang="en-GB" sz="1600" dirty="0"/>
              <a:t>created things began.</a:t>
            </a:r>
            <a:br>
              <a:rPr lang="en-GB" sz="1600" dirty="0"/>
            </a:br>
            <a:r>
              <a:rPr lang="en-GB" sz="1600" dirty="0"/>
              <a:t>We believe in Christ the Saviour</a:t>
            </a:r>
            <a:r>
              <a:rPr lang="en-GB" sz="1600" dirty="0" smtClean="0"/>
              <a:t>, </a:t>
            </a:r>
            <a:r>
              <a:rPr lang="en-GB" sz="1600" dirty="0"/>
              <a:t>s</a:t>
            </a:r>
            <a:r>
              <a:rPr lang="en-GB" sz="1600" dirty="0" smtClean="0"/>
              <a:t>on </a:t>
            </a:r>
            <a:r>
              <a:rPr lang="en-GB" sz="1600" dirty="0"/>
              <a:t>of God in human frame,</a:t>
            </a:r>
            <a:br>
              <a:rPr lang="en-GB" sz="1600" dirty="0"/>
            </a:br>
            <a:r>
              <a:rPr lang="en-GB" sz="1600" dirty="0"/>
              <a:t>Virgin born, the child of </a:t>
            </a:r>
            <a:r>
              <a:rPr lang="en-GB" sz="1600" dirty="0" smtClean="0"/>
              <a:t>Mary, upon </a:t>
            </a:r>
            <a:r>
              <a:rPr lang="en-GB" sz="1600" dirty="0"/>
              <a:t>whom the Spirit came.</a:t>
            </a:r>
          </a:p>
          <a:p>
            <a:endParaRPr lang="en-GB" sz="1600" dirty="0" smtClean="0"/>
          </a:p>
          <a:p>
            <a:r>
              <a:rPr lang="en-GB" sz="1600" dirty="0" smtClean="0"/>
              <a:t>Christ </a:t>
            </a:r>
            <a:r>
              <a:rPr lang="en-GB" sz="1600" dirty="0"/>
              <a:t>who on the cross forsaken</a:t>
            </a:r>
            <a:r>
              <a:rPr lang="en-GB" sz="1600" dirty="0" smtClean="0"/>
              <a:t>, like </a:t>
            </a:r>
            <a:r>
              <a:rPr lang="en-GB" sz="1600" dirty="0"/>
              <a:t>a lamb to slaughter led,</a:t>
            </a:r>
            <a:br>
              <a:rPr lang="en-GB" sz="1600" dirty="0"/>
            </a:br>
            <a:r>
              <a:rPr lang="en-GB" sz="1600" dirty="0"/>
              <a:t>Suffered under Pontius Pilate</a:t>
            </a:r>
            <a:r>
              <a:rPr lang="en-GB" sz="1600" dirty="0" smtClean="0"/>
              <a:t>, he </a:t>
            </a:r>
            <a:r>
              <a:rPr lang="en-GB" sz="1600" dirty="0"/>
              <a:t>descended to the dead.</a:t>
            </a:r>
            <a:br>
              <a:rPr lang="en-GB" sz="1600" dirty="0"/>
            </a:br>
            <a:r>
              <a:rPr lang="en-GB" sz="1600" dirty="0"/>
              <a:t>We believe in Jesus </a:t>
            </a:r>
            <a:r>
              <a:rPr lang="en-GB" sz="1600" dirty="0" smtClean="0"/>
              <a:t>risen, heaven's </a:t>
            </a:r>
            <a:r>
              <a:rPr lang="en-GB" sz="1600" dirty="0"/>
              <a:t>king to rule and reign,</a:t>
            </a:r>
            <a:br>
              <a:rPr lang="en-GB" sz="1600" dirty="0"/>
            </a:br>
            <a:r>
              <a:rPr lang="en-GB" sz="1600" dirty="0"/>
              <a:t>To the Father's side </a:t>
            </a:r>
            <a:r>
              <a:rPr lang="en-GB" sz="1600" dirty="0" smtClean="0"/>
              <a:t>ascended, ‘till </a:t>
            </a:r>
            <a:r>
              <a:rPr lang="en-GB" sz="1600" dirty="0"/>
              <a:t>as judge he comes again.</a:t>
            </a:r>
          </a:p>
          <a:p>
            <a:endParaRPr lang="en-GB" sz="1600" dirty="0" smtClean="0"/>
          </a:p>
          <a:p>
            <a:r>
              <a:rPr lang="en-GB" sz="1600" dirty="0" smtClean="0"/>
              <a:t>We </a:t>
            </a:r>
            <a:r>
              <a:rPr lang="en-GB" sz="1600" dirty="0"/>
              <a:t>believe in God the </a:t>
            </a:r>
            <a:r>
              <a:rPr lang="en-GB" sz="1600" dirty="0" smtClean="0"/>
              <a:t>Spirit</a:t>
            </a:r>
            <a:r>
              <a:rPr lang="en-GB" sz="1600" dirty="0"/>
              <a:t>,</a:t>
            </a:r>
            <a:r>
              <a:rPr lang="en-GB" sz="1600" dirty="0" smtClean="0"/>
              <a:t> in </a:t>
            </a:r>
            <a:r>
              <a:rPr lang="en-GB" sz="1600" dirty="0"/>
              <a:t>one church, below, above:</a:t>
            </a:r>
            <a:br>
              <a:rPr lang="en-GB" sz="1600" dirty="0"/>
            </a:br>
            <a:r>
              <a:rPr lang="en-GB" sz="1600" dirty="0"/>
              <a:t>Saints of God in one communion</a:t>
            </a:r>
            <a:r>
              <a:rPr lang="en-GB" sz="1600" dirty="0" smtClean="0"/>
              <a:t>, one </a:t>
            </a:r>
            <a:r>
              <a:rPr lang="en-GB" sz="1600" dirty="0"/>
              <a:t>in holiness and love.</a:t>
            </a:r>
            <a:br>
              <a:rPr lang="en-GB" sz="1600" dirty="0"/>
            </a:br>
            <a:r>
              <a:rPr lang="en-GB" sz="1600" dirty="0"/>
              <a:t>So by faith, our sins forgiven</a:t>
            </a:r>
            <a:r>
              <a:rPr lang="en-GB" sz="1600" dirty="0" smtClean="0"/>
              <a:t>, Christ</a:t>
            </a:r>
            <a:r>
              <a:rPr lang="en-GB" sz="1600" dirty="0"/>
              <a:t> </a:t>
            </a:r>
            <a:r>
              <a:rPr lang="en-GB" sz="1600" dirty="0" smtClean="0"/>
              <a:t>our </a:t>
            </a:r>
            <a:r>
              <a:rPr lang="en-GB" sz="1600" dirty="0"/>
              <a:t>Saviour, Lord and friend,</a:t>
            </a:r>
            <a:br>
              <a:rPr lang="en-GB" sz="1600" dirty="0"/>
            </a:br>
            <a:r>
              <a:rPr lang="en-GB" sz="1600" dirty="0"/>
              <a:t>We shall rise with him in </a:t>
            </a:r>
            <a:r>
              <a:rPr lang="en-GB" sz="1600" dirty="0" smtClean="0"/>
              <a:t>glory </a:t>
            </a:r>
            <a:r>
              <a:rPr lang="en-GB" sz="1600" dirty="0"/>
              <a:t>t</a:t>
            </a:r>
            <a:r>
              <a:rPr lang="en-GB" sz="1600" dirty="0" smtClean="0"/>
              <a:t>o </a:t>
            </a:r>
            <a:r>
              <a:rPr lang="en-GB" sz="1600" dirty="0"/>
              <a:t>the life that knows no end.</a:t>
            </a:r>
          </a:p>
          <a:p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85180"/>
            <a:ext cx="12193057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7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166" y="293298"/>
            <a:ext cx="6935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Prayers and Going Out: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16" y="819509"/>
            <a:ext cx="3135251" cy="57004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4250" y="1456260"/>
            <a:ext cx="45633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Prayer stations – and how to trick </a:t>
            </a:r>
            <a:r>
              <a:rPr lang="en-GB" dirty="0" err="1" smtClean="0"/>
              <a:t>high-church</a:t>
            </a:r>
            <a:r>
              <a:rPr lang="en-GB" dirty="0" smtClean="0"/>
              <a:t> Anglo-Catholics into doing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Lego prayers, five-finger prayers,  etc. (Flame Creative Children’s Ministry has tons)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Music – </a:t>
            </a:r>
            <a:r>
              <a:rPr lang="en-GB" dirty="0" err="1" smtClean="0"/>
              <a:t>Taize</a:t>
            </a:r>
            <a:r>
              <a:rPr lang="en-GB" dirty="0" smtClean="0"/>
              <a:t>, Litany of the Saints – handouts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Could children or young people write the prayers?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Church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World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Community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needy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sick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dead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680" y="926219"/>
            <a:ext cx="3086458" cy="548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93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4068" y="422694"/>
            <a:ext cx="5279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Prayers and Going Out:</a:t>
            </a:r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41540" y="889172"/>
            <a:ext cx="68666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service needs a clear end.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Do you want to provide an item or sheet to take home?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Is there a way of getting contact details?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Time, and space, for children to run around and shout? Seats for those with limited mobility?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Food and “getting to know you” time – make sure there are child-friendly drinks and food choices.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Who will talk to newcomers?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273" y="3253404"/>
            <a:ext cx="4546120" cy="34758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344" y="86264"/>
            <a:ext cx="3990486" cy="667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19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272" y="321459"/>
            <a:ext cx="746855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Task: Planning for different spiritual styles – Mothering Sunday</a:t>
            </a:r>
          </a:p>
          <a:p>
            <a:endParaRPr lang="en-GB" sz="2000" b="1" dirty="0"/>
          </a:p>
          <a:p>
            <a:r>
              <a:rPr lang="en-GB" sz="2000" i="1" dirty="0" smtClean="0"/>
              <a:t>Choose no more than TWO of the elements of worship:</a:t>
            </a:r>
          </a:p>
          <a:p>
            <a:endParaRPr lang="en-GB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Welcome and greeting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Prayers of penitence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Readings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Responding to the word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Affirmation of faith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Prayers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Going out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4785180"/>
            <a:ext cx="12193057" cy="20728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99207" y="931653"/>
            <a:ext cx="527073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Consider how you can plan for all ages, including:</a:t>
            </a:r>
          </a:p>
          <a:p>
            <a:endParaRPr lang="en-GB" dirty="0"/>
          </a:p>
          <a:p>
            <a:endParaRPr lang="en-GB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b="1" dirty="0"/>
              <a:t>Word</a:t>
            </a:r>
          </a:p>
          <a:p>
            <a:endParaRPr lang="en-GB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b="1" dirty="0"/>
              <a:t>Emotion</a:t>
            </a:r>
          </a:p>
          <a:p>
            <a:endParaRPr lang="en-GB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b="1" dirty="0"/>
              <a:t>Symbol</a:t>
            </a:r>
          </a:p>
          <a:p>
            <a:endParaRPr lang="en-GB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b="1" dirty="0"/>
              <a:t>Action</a:t>
            </a:r>
          </a:p>
          <a:p>
            <a:r>
              <a:rPr lang="en-GB" sz="2800" b="1" dirty="0"/>
              <a:t> </a:t>
            </a: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616" y="1897811"/>
            <a:ext cx="2138035" cy="29645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1261" y="1757861"/>
            <a:ext cx="2434783" cy="3027319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390845" y="4877612"/>
            <a:ext cx="6219645" cy="17474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31125" y="5297124"/>
            <a:ext cx="454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Consider: what can children do on their own? What can children do with help? What can </a:t>
            </a:r>
            <a:r>
              <a:rPr lang="en-GB" b="1" dirty="0" smtClean="0">
                <a:solidFill>
                  <a:schemeClr val="bg1"/>
                </a:solidFill>
              </a:rPr>
              <a:t>only</a:t>
            </a:r>
            <a:r>
              <a:rPr lang="en-GB" dirty="0" smtClean="0">
                <a:solidFill>
                  <a:schemeClr val="bg1"/>
                </a:solidFill>
              </a:rPr>
              <a:t> adults do?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03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5180"/>
            <a:ext cx="12193057" cy="20728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516" y="207240"/>
            <a:ext cx="8108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you’re feeling brave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9303" y="642325"/>
            <a:ext cx="112684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Music: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Both Traditional and Contemporary music allows for ease of learning – All-Age doesn’t mean modern music.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Can children participate as musicians?  Are there children in your congregation who have pieces prepared for lessons etc.?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Remember: the purpose here is </a:t>
            </a:r>
            <a:r>
              <a:rPr lang="en-GB" i="1" dirty="0" smtClean="0"/>
              <a:t>worship</a:t>
            </a:r>
            <a:r>
              <a:rPr lang="en-GB" dirty="0" smtClean="0"/>
              <a:t>, not </a:t>
            </a:r>
            <a:r>
              <a:rPr lang="en-GB" i="1" dirty="0" smtClean="0"/>
              <a:t>performance.</a:t>
            </a:r>
            <a:r>
              <a:rPr lang="en-GB" dirty="0" smtClean="0"/>
              <a:t> Make sure musicians and choristers don’t get the impression that </a:t>
            </a:r>
            <a:r>
              <a:rPr lang="en-GB" i="1" dirty="0" smtClean="0"/>
              <a:t>how</a:t>
            </a:r>
            <a:r>
              <a:rPr lang="en-GB" dirty="0" smtClean="0"/>
              <a:t> they sing/play is more important than </a:t>
            </a:r>
            <a:r>
              <a:rPr lang="en-GB" i="1" dirty="0" smtClean="0"/>
              <a:t>why</a:t>
            </a:r>
            <a:r>
              <a:rPr lang="en-GB" dirty="0" smtClean="0"/>
              <a:t> they sing/play.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0752" b="23626"/>
          <a:stretch/>
        </p:blipFill>
        <p:spPr>
          <a:xfrm>
            <a:off x="5037826" y="2893071"/>
            <a:ext cx="6699923" cy="372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39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3118" y="370935"/>
            <a:ext cx="50033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Percussion instruments: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Can be handed out to accompany singing (collect them immediately afterwards)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Can provide sound effects during storytelling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Can be shaken for a particular word/cue (e.g. “Alleluia” on Easter)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Can be shaken to make a simple gospel procession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4785180"/>
            <a:ext cx="12193057" cy="20728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892" y="800821"/>
            <a:ext cx="4352654" cy="435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45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56" y="869897"/>
            <a:ext cx="5003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Silence: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How long will it last?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What should I think about?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Can I be doing something? (Play-dough, drawing,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Is there a visual focus?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Sand timers or a candle</a:t>
            </a: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Sound to begin and end – triangle, etc.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4785180"/>
            <a:ext cx="12193057" cy="20728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170" y="942942"/>
            <a:ext cx="594360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53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65" y="232914"/>
            <a:ext cx="110504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b="1" dirty="0" smtClean="0"/>
              <a:t>To sum:</a:t>
            </a:r>
          </a:p>
          <a:p>
            <a:pPr lvl="1"/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Use </a:t>
            </a:r>
            <a:r>
              <a:rPr lang="en-GB" dirty="0"/>
              <a:t>simple language to convey deep truths.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Credit people of all ages with their own life experiences and their ability to reflect on feelings and emotions.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Include movement in services, e.g. prayer stations, informal “gospel” procession, suitable hymns might indicate movement (We are marching in the light of God; The Spirit lives to set us free, walk, walk in the light). </a:t>
            </a:r>
          </a:p>
          <a:p>
            <a:r>
              <a:rPr lang="en-GB" dirty="0"/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Take note of different spiritual styles.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Be involved in the planning of the worship if possible.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Be conscious of what each age group will take way from the service.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Beware the idea of “entertaining” children – we are all at worship to encounter God.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Think carefully about applause. Is it just for children and when is it suitable?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Refer back to the ideas of this session and use them as a springboard for your own imaginative process.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4785180"/>
            <a:ext cx="12193057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91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4785180"/>
            <a:ext cx="12193057" cy="20728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56272" y="491706"/>
            <a:ext cx="78672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Don’t forget …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1. Reflection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2. Attendance register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737527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757773BC34934887A446141FC25EE4" ma:contentTypeVersion="2" ma:contentTypeDescription="Create a new document." ma:contentTypeScope="" ma:versionID="adce95db8226420b2cf2153950193779">
  <xsd:schema xmlns:xsd="http://www.w3.org/2001/XMLSchema" xmlns:xs="http://www.w3.org/2001/XMLSchema" xmlns:p="http://schemas.microsoft.com/office/2006/metadata/properties" xmlns:ns2="b252ddba-ec07-4747-9583-17b3a9ca553e" targetNamespace="http://schemas.microsoft.com/office/2006/metadata/properties" ma:root="true" ma:fieldsID="2e04862f151ff7428e01b28190ae1f6c" ns2:_="">
    <xsd:import namespace="b252ddba-ec07-4747-9583-17b3a9ca55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2ddba-ec07-4747-9583-17b3a9ca55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BB10E4-E7AB-447E-997D-70828EF59E4A}"/>
</file>

<file path=customXml/itemProps2.xml><?xml version="1.0" encoding="utf-8"?>
<ds:datastoreItem xmlns:ds="http://schemas.openxmlformats.org/officeDocument/2006/customXml" ds:itemID="{32936EC3-405C-4470-94AC-D62F8EDF5B65}"/>
</file>

<file path=customXml/itemProps3.xml><?xml version="1.0" encoding="utf-8"?>
<ds:datastoreItem xmlns:ds="http://schemas.openxmlformats.org/officeDocument/2006/customXml" ds:itemID="{2E52CEDC-2A44-46DA-ADCD-1FF7A8727071}"/>
</file>

<file path=docProps/app.xml><?xml version="1.0" encoding="utf-8"?>
<Properties xmlns="http://schemas.openxmlformats.org/officeDocument/2006/extended-properties" xmlns:vt="http://schemas.openxmlformats.org/officeDocument/2006/docPropsVTypes">
  <TotalTime>10398</TotalTime>
  <Words>1214</Words>
  <Application>Microsoft Office PowerPoint</Application>
  <PresentationFormat>Widescreen</PresentationFormat>
  <Paragraphs>153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GillSans-Bold</vt:lpstr>
      <vt:lpstr>MV Boli</vt:lpstr>
      <vt:lpstr>Wingdings</vt:lpstr>
      <vt:lpstr>Office Theme</vt:lpstr>
      <vt:lpstr>Lay Leaders of Worship</vt:lpstr>
      <vt:lpstr>The All-Age Service you attended</vt:lpstr>
      <vt:lpstr>What is All-Age Worship?</vt:lpstr>
      <vt:lpstr>All-Age Services can:</vt:lpstr>
      <vt:lpstr>All-Age Services should:</vt:lpstr>
      <vt:lpstr>Welcome and greeting</vt:lpstr>
      <vt:lpstr>Welcome and greeting</vt:lpstr>
      <vt:lpstr>Welcome and greeting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 Leaders of Worship</dc:title>
  <dc:creator>Margaret Prichard Houston</dc:creator>
  <cp:lastModifiedBy>Margaret Prichard Houston</cp:lastModifiedBy>
  <cp:revision>113</cp:revision>
  <dcterms:created xsi:type="dcterms:W3CDTF">2016-07-27T10:48:58Z</dcterms:created>
  <dcterms:modified xsi:type="dcterms:W3CDTF">2016-11-17T13:49:00Z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0x01010020757773BC34934887A446141FC25EE4</vt:lpwstr>
  </property>
</Properties>
</file>